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853" autoAdjust="0"/>
    <p:restoredTop sz="94660"/>
  </p:normalViewPr>
  <p:slideViewPr>
    <p:cSldViewPr snapToGrid="0">
      <p:cViewPr varScale="1">
        <p:scale>
          <a:sx n="48" d="100"/>
          <a:sy n="48" d="100"/>
        </p:scale>
        <p:origin x="279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078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642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69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359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585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488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913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403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306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933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949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E7A28-B012-4A7E-95D5-940C95B4C222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025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CB2873C5-461D-AE91-3DB4-F731BFDB18E8}"/>
              </a:ext>
            </a:extLst>
          </p:cNvPr>
          <p:cNvSpPr txBox="1"/>
          <p:nvPr/>
        </p:nvSpPr>
        <p:spPr>
          <a:xfrm>
            <a:off x="2781887" y="7183457"/>
            <a:ext cx="3187821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Give an opinion</a:t>
            </a:r>
            <a:endParaRPr lang="en-GB" sz="1200" dirty="0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70ECD5A5-377F-7EA3-81D9-E82895CC360E}"/>
              </a:ext>
            </a:extLst>
          </p:cNvPr>
          <p:cNvSpPr/>
          <p:nvPr/>
        </p:nvSpPr>
        <p:spPr>
          <a:xfrm>
            <a:off x="5248476" y="7206137"/>
            <a:ext cx="654304" cy="2573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52E77214-36B3-6BE8-DD94-A4F391B74453}"/>
              </a:ext>
            </a:extLst>
          </p:cNvPr>
          <p:cNvSpPr/>
          <p:nvPr/>
        </p:nvSpPr>
        <p:spPr>
          <a:xfrm>
            <a:off x="2830657" y="7214198"/>
            <a:ext cx="654304" cy="2573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2">
            <a:extLst>
              <a:ext uri="{FF2B5EF4-FFF2-40B4-BE49-F238E27FC236}">
                <a16:creationId xmlns:a16="http://schemas.microsoft.com/office/drawing/2014/main" id="{91E43693-6D40-AAFE-D185-0C76D0DB0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4702" y="2437450"/>
            <a:ext cx="339047" cy="25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4685D4F-4FDA-C2F3-8718-464AD956A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0608" y="2076880"/>
            <a:ext cx="298650" cy="281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F611CA3-9646-B085-25B0-8E0A91AF35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2582" y="1378372"/>
            <a:ext cx="902325" cy="696531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645CF285-CCF4-C538-465F-85FCF92DFF53}"/>
              </a:ext>
            </a:extLst>
          </p:cNvPr>
          <p:cNvSpPr txBox="1"/>
          <p:nvPr/>
        </p:nvSpPr>
        <p:spPr>
          <a:xfrm>
            <a:off x="159763" y="4452337"/>
            <a:ext cx="2103846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GB" sz="1400" b="1" dirty="0"/>
              <a:t>Les passe-temps </a:t>
            </a:r>
            <a:r>
              <a:rPr lang="en-GB" sz="1400" dirty="0"/>
              <a:t>- </a:t>
            </a:r>
            <a:r>
              <a:rPr lang="en-GB" sz="1400" i="1" dirty="0"/>
              <a:t>Hobbies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2C92E7F-D3C2-242A-495D-BAEA1E8C47BA}"/>
              </a:ext>
            </a:extLst>
          </p:cNvPr>
          <p:cNvSpPr txBox="1"/>
          <p:nvPr/>
        </p:nvSpPr>
        <p:spPr>
          <a:xfrm>
            <a:off x="2781886" y="7516839"/>
            <a:ext cx="3197333" cy="1615827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J’aime – </a:t>
            </a:r>
            <a:r>
              <a:rPr lang="en-GB" sz="1100" dirty="0"/>
              <a:t>I like / </a:t>
            </a:r>
            <a:r>
              <a:rPr lang="en-GB" sz="1100" b="1" dirty="0"/>
              <a:t>J’adore </a:t>
            </a:r>
            <a:r>
              <a:rPr lang="en-GB" sz="1100" dirty="0"/>
              <a:t>– I love</a:t>
            </a:r>
          </a:p>
          <a:p>
            <a:pPr algn="ctr"/>
            <a:r>
              <a:rPr lang="en-GB" sz="1100" b="1" dirty="0"/>
              <a:t>Je n’aime pas – </a:t>
            </a:r>
            <a:r>
              <a:rPr lang="en-GB" sz="1100" dirty="0"/>
              <a:t>I don’t like / </a:t>
            </a:r>
            <a:r>
              <a:rPr lang="en-GB" sz="1100" b="1" dirty="0"/>
              <a:t>Je déteste – </a:t>
            </a:r>
            <a:r>
              <a:rPr lang="en-GB" sz="1100" dirty="0"/>
              <a:t>I hate</a:t>
            </a:r>
          </a:p>
          <a:p>
            <a:pPr algn="ctr"/>
            <a:r>
              <a:rPr lang="en-GB" sz="1100" b="1" dirty="0"/>
              <a:t>C’est super </a:t>
            </a:r>
            <a:r>
              <a:rPr lang="en-GB" sz="1100" dirty="0"/>
              <a:t>– it is great / </a:t>
            </a:r>
            <a:r>
              <a:rPr lang="en-GB" sz="1100" b="1" dirty="0"/>
              <a:t>C’est cool </a:t>
            </a:r>
            <a:r>
              <a:rPr lang="en-GB" sz="1100" dirty="0"/>
              <a:t>– it is cool</a:t>
            </a:r>
          </a:p>
          <a:p>
            <a:pPr algn="ctr"/>
            <a:r>
              <a:rPr lang="en-GB" sz="1100" b="1" dirty="0"/>
              <a:t>C’est sympa </a:t>
            </a:r>
            <a:r>
              <a:rPr lang="en-GB" sz="1100" dirty="0"/>
              <a:t>– it is fun / </a:t>
            </a:r>
            <a:r>
              <a:rPr lang="en-GB" sz="1100" b="1" dirty="0"/>
              <a:t>C’est fatiguant </a:t>
            </a:r>
            <a:r>
              <a:rPr lang="en-GB" sz="1100" dirty="0"/>
              <a:t>– it is tiring</a:t>
            </a:r>
          </a:p>
          <a:p>
            <a:pPr algn="ctr"/>
            <a:r>
              <a:rPr lang="en-GB" sz="1100" b="1" dirty="0"/>
              <a:t>J’aime le rugby c’est cool</a:t>
            </a:r>
            <a:r>
              <a:rPr lang="en-GB" sz="1100" dirty="0"/>
              <a:t> ! I like rugby, it is cool</a:t>
            </a:r>
          </a:p>
          <a:p>
            <a:pPr algn="ctr"/>
            <a:r>
              <a:rPr lang="en-GB" sz="1100" b="1" dirty="0"/>
              <a:t>J’adore les jeux vidéos </a:t>
            </a:r>
            <a:r>
              <a:rPr lang="en-GB" sz="1100" b="1" u="sng" dirty="0"/>
              <a:t>parce que </a:t>
            </a:r>
            <a:r>
              <a:rPr lang="en-GB" sz="1100" b="1" dirty="0"/>
              <a:t>c’est super – </a:t>
            </a:r>
            <a:r>
              <a:rPr lang="en-GB" sz="1100" dirty="0"/>
              <a:t>I love video games </a:t>
            </a:r>
            <a:r>
              <a:rPr lang="en-GB" sz="1100" u="sng" dirty="0"/>
              <a:t>because</a:t>
            </a:r>
            <a:r>
              <a:rPr lang="en-GB" sz="1100" dirty="0"/>
              <a:t> it is great</a:t>
            </a:r>
          </a:p>
          <a:p>
            <a:pPr algn="ctr"/>
            <a:r>
              <a:rPr lang="en-GB" sz="1100" b="1" dirty="0"/>
              <a:t>J’aime le sport mais je préfère lire des livres </a:t>
            </a:r>
            <a:r>
              <a:rPr lang="en-GB" sz="1100" dirty="0"/>
              <a:t>– I like sports but I prefer reading my books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1DB368D-C493-7962-AD38-204849DBCFFD}"/>
              </a:ext>
            </a:extLst>
          </p:cNvPr>
          <p:cNvSpPr/>
          <p:nvPr/>
        </p:nvSpPr>
        <p:spPr>
          <a:xfrm>
            <a:off x="4907689" y="766770"/>
            <a:ext cx="1062019" cy="3467300"/>
          </a:xfrm>
          <a:prstGeom prst="rect">
            <a:avLst/>
          </a:prstGeom>
          <a:noFill/>
          <a:ln w="127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>
              <a:ln>
                <a:solidFill>
                  <a:schemeClr val="accent3"/>
                </a:solidFill>
              </a:ln>
              <a:noFill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DF71BED-7914-9570-23EB-D3C05C3438F2}"/>
              </a:ext>
            </a:extLst>
          </p:cNvPr>
          <p:cNvSpPr txBox="1"/>
          <p:nvPr/>
        </p:nvSpPr>
        <p:spPr>
          <a:xfrm>
            <a:off x="5043983" y="841480"/>
            <a:ext cx="801823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GB" sz="1400" b="1" dirty="0"/>
              <a:t>French</a:t>
            </a:r>
          </a:p>
          <a:p>
            <a:r>
              <a:rPr lang="en-GB" sz="1400" b="1" dirty="0"/>
              <a:t> phonics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82466C6-7266-F7CD-FB82-C974B76D6E43}"/>
              </a:ext>
            </a:extLst>
          </p:cNvPr>
          <p:cNvSpPr txBox="1"/>
          <p:nvPr/>
        </p:nvSpPr>
        <p:spPr>
          <a:xfrm>
            <a:off x="2778504" y="4881858"/>
            <a:ext cx="3200715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Telling when you do some sports or hobbies and give an opinion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68B01C54-6351-22FE-7924-DB5F0A64A137}"/>
              </a:ext>
            </a:extLst>
          </p:cNvPr>
          <p:cNvSpPr txBox="1"/>
          <p:nvPr/>
        </p:nvSpPr>
        <p:spPr>
          <a:xfrm>
            <a:off x="2778030" y="5484202"/>
            <a:ext cx="3197333" cy="1615827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100" b="1" dirty="0"/>
              <a:t>- Le lundi je joue au foot et le jeudi je fais de la natation, c’est cool !</a:t>
            </a:r>
          </a:p>
          <a:p>
            <a:pPr algn="ctr"/>
            <a:r>
              <a:rPr lang="en-GB" sz="1100" dirty="0"/>
              <a:t>On Monday I play football and on Thursday I do swimming, it is cool !</a:t>
            </a:r>
          </a:p>
          <a:p>
            <a:pPr algn="ctr"/>
            <a:r>
              <a:rPr lang="en-GB" sz="1100" b="1" dirty="0"/>
              <a:t>- Le weekend je joue aux jeux vidéos, c’est super ! </a:t>
            </a:r>
          </a:p>
          <a:p>
            <a:pPr algn="ctr"/>
            <a:r>
              <a:rPr lang="en-GB" sz="1100" dirty="0"/>
              <a:t>At the weekend I play video games, it is fun !</a:t>
            </a:r>
          </a:p>
          <a:p>
            <a:pPr algn="ctr"/>
            <a:r>
              <a:rPr lang="en-GB" sz="1100" b="1" dirty="0"/>
              <a:t>- Le samedi je fais les magasins avec mes amies, j’adore ça !</a:t>
            </a:r>
          </a:p>
          <a:p>
            <a:pPr algn="ctr"/>
            <a:r>
              <a:rPr lang="en-GB" sz="1100" dirty="0"/>
              <a:t>On Saturdays I go shopping with my friends, I love it !</a:t>
            </a:r>
            <a:endParaRPr lang="en-GB" sz="1100" i="1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92F04F4-D211-3895-B385-84C1C08201E3}"/>
              </a:ext>
            </a:extLst>
          </p:cNvPr>
          <p:cNvSpPr/>
          <p:nvPr/>
        </p:nvSpPr>
        <p:spPr>
          <a:xfrm>
            <a:off x="167887" y="7149105"/>
            <a:ext cx="2457196" cy="111992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accent6"/>
                </a:solidFill>
              </a:rPr>
              <a:t>COGNATES :  </a:t>
            </a:r>
            <a:r>
              <a:rPr lang="en-GB" sz="1100" dirty="0">
                <a:solidFill>
                  <a:schemeClr val="tx1"/>
                </a:solidFill>
              </a:rPr>
              <a:t>A word that looks similar or sounds similar in 2 languages and means the same</a:t>
            </a:r>
          </a:p>
          <a:p>
            <a:pPr algn="ctr"/>
            <a:r>
              <a:rPr lang="en-GB" sz="1100" b="1" dirty="0">
                <a:solidFill>
                  <a:srgbClr val="FF0000"/>
                </a:solidFill>
              </a:rPr>
              <a:t>TRICKNATES : </a:t>
            </a:r>
            <a:r>
              <a:rPr lang="en-GB" sz="1100" dirty="0">
                <a:solidFill>
                  <a:schemeClr val="tx1"/>
                </a:solidFill>
              </a:rPr>
              <a:t>A word that looks similar or sounds similar in 2 languages but IT DOES NOT MEAN THE SAME !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C510DA8-08EA-69FE-7DCE-D05ED2BC5E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1462" y="2088575"/>
            <a:ext cx="931318" cy="696532"/>
          </a:xfrm>
          <a:prstGeom prst="rect">
            <a:avLst/>
          </a:prstGeom>
        </p:spPr>
      </p:pic>
      <p:sp>
        <p:nvSpPr>
          <p:cNvPr id="14" name="Cross 13">
            <a:extLst>
              <a:ext uri="{FF2B5EF4-FFF2-40B4-BE49-F238E27FC236}">
                <a16:creationId xmlns:a16="http://schemas.microsoft.com/office/drawing/2014/main" id="{47B51E1F-8E74-1543-8FA4-DC5DD4098A60}"/>
              </a:ext>
            </a:extLst>
          </p:cNvPr>
          <p:cNvSpPr/>
          <p:nvPr/>
        </p:nvSpPr>
        <p:spPr>
          <a:xfrm rot="19935417">
            <a:off x="4067163" y="2411071"/>
            <a:ext cx="298595" cy="292611"/>
          </a:xfrm>
          <a:prstGeom prst="plus">
            <a:avLst>
              <a:gd name="adj" fmla="val 41923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1" name="Picture 2" descr="Google Sheet Automation Process for Salesforce Data Pull/Push Using  G-connector | LaptrinhX">
            <a:extLst>
              <a:ext uri="{FF2B5EF4-FFF2-40B4-BE49-F238E27FC236}">
                <a16:creationId xmlns:a16="http://schemas.microsoft.com/office/drawing/2014/main" id="{A354B9B1-CB05-5964-1FBD-E1D083D02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930" y="7248059"/>
            <a:ext cx="287841" cy="242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Las 68 mejores imágenes de Emotissss | Emoticones emoji, Emoticonos y  Emoticonos divertidos">
            <a:extLst>
              <a:ext uri="{FF2B5EF4-FFF2-40B4-BE49-F238E27FC236}">
                <a16:creationId xmlns:a16="http://schemas.microsoft.com/office/drawing/2014/main" id="{FF67A03F-6E15-4268-BAE8-1B52E3B09B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757" y="7236943"/>
            <a:ext cx="272807" cy="216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Amie des emojis - Photos | Facebook">
            <a:extLst>
              <a:ext uri="{FF2B5EF4-FFF2-40B4-BE49-F238E27FC236}">
                <a16:creationId xmlns:a16="http://schemas.microsoft.com/office/drawing/2014/main" id="{4A369584-CCD4-3AC2-C62F-B47CCA8BB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161" y="7260988"/>
            <a:ext cx="216165" cy="216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Free Annoyed Cliparts, Download Free Annoyed Cliparts png images, Free  ClipArts on Clipart Library">
            <a:extLst>
              <a:ext uri="{FF2B5EF4-FFF2-40B4-BE49-F238E27FC236}">
                <a16:creationId xmlns:a16="http://schemas.microsoft.com/office/drawing/2014/main" id="{C69C5D5A-4C9D-FED3-9161-FC950549F5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073" y="7238432"/>
            <a:ext cx="215734" cy="21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BE04AA6-71E9-6C4C-E754-5EB2ABD09E5E}"/>
              </a:ext>
            </a:extLst>
          </p:cNvPr>
          <p:cNvSpPr txBox="1"/>
          <p:nvPr/>
        </p:nvSpPr>
        <p:spPr>
          <a:xfrm>
            <a:off x="159763" y="4776047"/>
            <a:ext cx="2477985" cy="2292935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Lire un livre – to read a book</a:t>
            </a:r>
          </a:p>
          <a:p>
            <a:r>
              <a:rPr lang="en-GB" sz="1100" dirty="0"/>
              <a:t>Faire la cuisine – to do some cooking</a:t>
            </a:r>
          </a:p>
          <a:p>
            <a:r>
              <a:rPr lang="en-GB" sz="1100" dirty="0"/>
              <a:t>Faire les magasins – to do some shopping</a:t>
            </a:r>
          </a:p>
          <a:p>
            <a:r>
              <a:rPr lang="en-GB" sz="1100" dirty="0"/>
              <a:t>Jouer au jeux vidéos – to play video games</a:t>
            </a:r>
          </a:p>
          <a:p>
            <a:r>
              <a:rPr lang="en-GB" sz="1100" dirty="0"/>
              <a:t>Regarder des vidéos sur Youtube – to watch videos on Youtube </a:t>
            </a:r>
          </a:p>
          <a:p>
            <a:r>
              <a:rPr lang="en-GB" sz="1100" dirty="0"/>
              <a:t>Jouer de la musique – to play music</a:t>
            </a:r>
          </a:p>
          <a:p>
            <a:r>
              <a:rPr lang="en-GB" sz="1100" dirty="0"/>
              <a:t>Faire du théâtre – to go to drama club</a:t>
            </a:r>
          </a:p>
          <a:p>
            <a:r>
              <a:rPr lang="en-GB" sz="1100" dirty="0"/>
              <a:t>Aller au parc avec mes amis – to go to the park  with my friends</a:t>
            </a:r>
          </a:p>
          <a:p>
            <a:r>
              <a:rPr lang="en-GB" sz="1100" dirty="0"/>
              <a:t>Voir mes amis – to see my friends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83459A3-0365-DB61-C2BE-3F606BFD029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61622" y="2820347"/>
            <a:ext cx="820326" cy="589332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AD74F40-7B12-346F-830C-7BE8C385760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33913" y="3444919"/>
            <a:ext cx="902325" cy="694274"/>
          </a:xfrm>
          <a:prstGeom prst="rect">
            <a:avLst/>
          </a:prstGeom>
          <a:ln>
            <a:solidFill>
              <a:schemeClr val="accent2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84A1432-B983-484B-4205-92414CC29228}"/>
              </a:ext>
            </a:extLst>
          </p:cNvPr>
          <p:cNvSpPr/>
          <p:nvPr/>
        </p:nvSpPr>
        <p:spPr>
          <a:xfrm>
            <a:off x="4951699" y="126835"/>
            <a:ext cx="1027521" cy="531817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 6</a:t>
            </a:r>
          </a:p>
          <a:p>
            <a:r>
              <a:rPr lang="en-GB" sz="11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Spring 2</a:t>
            </a:r>
          </a:p>
        </p:txBody>
      </p:sp>
      <p:pic>
        <p:nvPicPr>
          <p:cNvPr id="7" name="Picture 2" descr="Logo">
            <a:extLst>
              <a:ext uri="{FF2B5EF4-FFF2-40B4-BE49-F238E27FC236}">
                <a16:creationId xmlns:a16="http://schemas.microsoft.com/office/drawing/2014/main" id="{C690CF1A-1069-B478-84BC-036D11AB4F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2073" y="191431"/>
            <a:ext cx="437147" cy="440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34AF776-86E2-0FB3-1F59-B6C72E05AA80}"/>
              </a:ext>
            </a:extLst>
          </p:cNvPr>
          <p:cNvSpPr txBox="1"/>
          <p:nvPr/>
        </p:nvSpPr>
        <p:spPr>
          <a:xfrm>
            <a:off x="167887" y="125333"/>
            <a:ext cx="4681264" cy="4648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b="1" dirty="0"/>
              <a:t>Sticky Knowledge : Sports / Hobbies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3E0D37-5713-7943-57BE-5487B6D25C84}"/>
              </a:ext>
            </a:extLst>
          </p:cNvPr>
          <p:cNvSpPr txBox="1"/>
          <p:nvPr/>
        </p:nvSpPr>
        <p:spPr>
          <a:xfrm>
            <a:off x="2071903" y="678735"/>
            <a:ext cx="2370724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How to say </a:t>
            </a:r>
          </a:p>
          <a:p>
            <a:pPr algn="ctr"/>
            <a:r>
              <a:rPr lang="en-GB" sz="1400" b="1" dirty="0"/>
              <a:t>I play + sport / I do + sport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EC4C95-C2E8-89A2-8EC3-EA01DC452AA9}"/>
              </a:ext>
            </a:extLst>
          </p:cNvPr>
          <p:cNvSpPr txBox="1"/>
          <p:nvPr/>
        </p:nvSpPr>
        <p:spPr>
          <a:xfrm>
            <a:off x="175658" y="1091867"/>
            <a:ext cx="1733166" cy="3323987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/>
              <a:t>Le football - football</a:t>
            </a:r>
          </a:p>
          <a:p>
            <a:r>
              <a:rPr lang="en-GB" sz="1000" dirty="0"/>
              <a:t>Le rugby – rugby</a:t>
            </a:r>
          </a:p>
          <a:p>
            <a:r>
              <a:rPr lang="en-GB" sz="1000" dirty="0"/>
              <a:t>Le cricket – cricket </a:t>
            </a:r>
          </a:p>
          <a:p>
            <a:r>
              <a:rPr lang="en-GB" sz="1000" dirty="0"/>
              <a:t>Le basket - basketball</a:t>
            </a:r>
          </a:p>
          <a:p>
            <a:r>
              <a:rPr lang="en-GB" sz="1000" dirty="0"/>
              <a:t>Le netball - netball</a:t>
            </a:r>
          </a:p>
          <a:p>
            <a:r>
              <a:rPr lang="en-GB" sz="1000" dirty="0"/>
              <a:t>Le volley – volley-ball</a:t>
            </a:r>
          </a:p>
          <a:p>
            <a:r>
              <a:rPr lang="en-GB" sz="1000" dirty="0"/>
              <a:t>Le tennis – tennis</a:t>
            </a:r>
          </a:p>
          <a:p>
            <a:r>
              <a:rPr lang="en-GB" sz="1000" dirty="0"/>
              <a:t>Le ping-pong/tennis de table – table tennis</a:t>
            </a:r>
          </a:p>
          <a:p>
            <a:r>
              <a:rPr lang="en-GB" sz="1000" dirty="0"/>
              <a:t>Le golf - golf</a:t>
            </a:r>
          </a:p>
          <a:p>
            <a:r>
              <a:rPr lang="en-GB" sz="1000" dirty="0"/>
              <a:t>Le badminton - badminton</a:t>
            </a:r>
          </a:p>
          <a:p>
            <a:r>
              <a:rPr lang="en-GB" sz="1000" dirty="0"/>
              <a:t>Le cyclisme – cycling </a:t>
            </a:r>
          </a:p>
          <a:p>
            <a:r>
              <a:rPr lang="en-GB" sz="1000" dirty="0"/>
              <a:t>La natation – swimming</a:t>
            </a:r>
          </a:p>
          <a:p>
            <a:r>
              <a:rPr lang="en-GB" sz="1000" dirty="0"/>
              <a:t>La danse – dance</a:t>
            </a:r>
          </a:p>
          <a:p>
            <a:r>
              <a:rPr lang="en-GB" sz="1000" dirty="0"/>
              <a:t>La gymnastique - gymnastics</a:t>
            </a:r>
          </a:p>
          <a:p>
            <a:r>
              <a:rPr lang="en-GB" sz="1000" dirty="0"/>
              <a:t>L’équitation - horse-riding </a:t>
            </a:r>
          </a:p>
          <a:p>
            <a:r>
              <a:rPr lang="en-GB" sz="1000" dirty="0"/>
              <a:t>L’athlétisme - athletics</a:t>
            </a:r>
          </a:p>
          <a:p>
            <a:r>
              <a:rPr lang="en-GB" sz="1000" dirty="0"/>
              <a:t>Le judo – judo</a:t>
            </a:r>
          </a:p>
          <a:p>
            <a:r>
              <a:rPr lang="en-GB" sz="1000" dirty="0"/>
              <a:t>Le taekwondo – Taekwondo</a:t>
            </a:r>
          </a:p>
          <a:p>
            <a:r>
              <a:rPr lang="en-GB" sz="1000" dirty="0"/>
              <a:t>Le skateboard - skateboarding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4C39403-443E-8136-CB34-F9EE2E2A28E4}"/>
              </a:ext>
            </a:extLst>
          </p:cNvPr>
          <p:cNvSpPr txBox="1"/>
          <p:nvPr/>
        </p:nvSpPr>
        <p:spPr>
          <a:xfrm>
            <a:off x="2037169" y="2024079"/>
            <a:ext cx="2397959" cy="688907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969" b="1" dirty="0"/>
              <a:t>Use </a:t>
            </a:r>
            <a:r>
              <a:rPr lang="en-GB" sz="969" b="1" dirty="0">
                <a:solidFill>
                  <a:srgbClr val="FF0000"/>
                </a:solidFill>
              </a:rPr>
              <a:t>“Je fais” </a:t>
            </a:r>
            <a:r>
              <a:rPr lang="en-GB" sz="969" b="1" dirty="0"/>
              <a:t>for sports for which you would say “ I do” in English </a:t>
            </a:r>
          </a:p>
          <a:p>
            <a:r>
              <a:rPr lang="en-GB" sz="969" dirty="0"/>
              <a:t>Je fais de la natation et du judo :</a:t>
            </a:r>
          </a:p>
          <a:p>
            <a:r>
              <a:rPr lang="en-GB" sz="969" dirty="0"/>
              <a:t>I do swimming and judo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2E57FD9-9EAE-70DE-8FA8-F98553C73DA6}"/>
              </a:ext>
            </a:extLst>
          </p:cNvPr>
          <p:cNvSpPr/>
          <p:nvPr/>
        </p:nvSpPr>
        <p:spPr>
          <a:xfrm>
            <a:off x="1939929" y="1452483"/>
            <a:ext cx="1534766" cy="8096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pic>
        <p:nvPicPr>
          <p:cNvPr id="28" name="Picture 2" descr="Sport Clipart Stock Vector (Royalty Free) 69025414">
            <a:extLst>
              <a:ext uri="{FF2B5EF4-FFF2-40B4-BE49-F238E27FC236}">
                <a16:creationId xmlns:a16="http://schemas.microsoft.com/office/drawing/2014/main" id="{F101C895-9905-95DA-FEFA-07656DEA19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540" y="1009867"/>
            <a:ext cx="535715" cy="57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Cross 34">
            <a:extLst>
              <a:ext uri="{FF2B5EF4-FFF2-40B4-BE49-F238E27FC236}">
                <a16:creationId xmlns:a16="http://schemas.microsoft.com/office/drawing/2014/main" id="{C5CC3AEC-EBBB-A4DE-728B-D403800F4ED9}"/>
              </a:ext>
            </a:extLst>
          </p:cNvPr>
          <p:cNvSpPr/>
          <p:nvPr/>
        </p:nvSpPr>
        <p:spPr>
          <a:xfrm rot="19935417">
            <a:off x="4133272" y="2063200"/>
            <a:ext cx="272921" cy="244543"/>
          </a:xfrm>
          <a:prstGeom prst="plus">
            <a:avLst>
              <a:gd name="adj" fmla="val 41923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DF60B58-F8D3-1B24-178D-F7648EA99561}"/>
              </a:ext>
            </a:extLst>
          </p:cNvPr>
          <p:cNvSpPr txBox="1"/>
          <p:nvPr/>
        </p:nvSpPr>
        <p:spPr>
          <a:xfrm>
            <a:off x="189038" y="707547"/>
            <a:ext cx="1550755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/>
              <a:t>Les sports – sports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B97342A-EE0D-19D4-6B2C-7C6661BB380F}"/>
              </a:ext>
            </a:extLst>
          </p:cNvPr>
          <p:cNvSpPr txBox="1"/>
          <p:nvPr/>
        </p:nvSpPr>
        <p:spPr>
          <a:xfrm>
            <a:off x="2057969" y="1268825"/>
            <a:ext cx="2370724" cy="688907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969" b="1" dirty="0"/>
              <a:t>Use</a:t>
            </a:r>
            <a:r>
              <a:rPr lang="en-GB" sz="969" b="1" dirty="0">
                <a:solidFill>
                  <a:srgbClr val="FF0000"/>
                </a:solidFill>
              </a:rPr>
              <a:t> “je joue” </a:t>
            </a:r>
            <a:r>
              <a:rPr lang="en-GB" sz="969" b="1" dirty="0"/>
              <a:t>with sports which are played with a ball or a racket.</a:t>
            </a:r>
          </a:p>
          <a:p>
            <a:r>
              <a:rPr lang="en-GB" sz="969" dirty="0"/>
              <a:t>Je joue au foot et au basket :</a:t>
            </a:r>
          </a:p>
          <a:p>
            <a:r>
              <a:rPr lang="en-GB" sz="969" dirty="0"/>
              <a:t>I play football and basketball</a:t>
            </a:r>
          </a:p>
        </p:txBody>
      </p:sp>
      <p:pic>
        <p:nvPicPr>
          <p:cNvPr id="38" name="Picture 2">
            <a:extLst>
              <a:ext uri="{FF2B5EF4-FFF2-40B4-BE49-F238E27FC236}">
                <a16:creationId xmlns:a16="http://schemas.microsoft.com/office/drawing/2014/main" id="{0C592EB7-188C-A3BF-19F2-1F8293CEA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2498" y="1656596"/>
            <a:ext cx="339047" cy="25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1EDFD9E-8C15-9847-776E-4DB930EB2E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0858" y="1293457"/>
            <a:ext cx="298650" cy="281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D38DD9DF-3E4E-D471-1971-1A6837B0C3F2}"/>
              </a:ext>
            </a:extLst>
          </p:cNvPr>
          <p:cNvSpPr txBox="1"/>
          <p:nvPr/>
        </p:nvSpPr>
        <p:spPr>
          <a:xfrm>
            <a:off x="142286" y="9242783"/>
            <a:ext cx="201264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Le chocolat – chocolate</a:t>
            </a:r>
          </a:p>
          <a:p>
            <a:r>
              <a:rPr lang="en-GB" sz="1100" dirty="0"/>
              <a:t>Le lapin – the bunny</a:t>
            </a:r>
          </a:p>
          <a:p>
            <a:r>
              <a:rPr lang="en-GB" sz="1100" dirty="0"/>
              <a:t>Le poisson – the fish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0EEE482-4A90-2DE9-5C49-A1F56A6CE29C}"/>
              </a:ext>
            </a:extLst>
          </p:cNvPr>
          <p:cNvSpPr txBox="1"/>
          <p:nvPr/>
        </p:nvSpPr>
        <p:spPr>
          <a:xfrm>
            <a:off x="159763" y="8308493"/>
            <a:ext cx="1085345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Easter Traditions in France – Pâques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500B93BF-9CE2-D6ED-442F-CB59CF17CE12}"/>
              </a:ext>
            </a:extLst>
          </p:cNvPr>
          <p:cNvSpPr txBox="1"/>
          <p:nvPr/>
        </p:nvSpPr>
        <p:spPr>
          <a:xfrm>
            <a:off x="2966428" y="9204174"/>
            <a:ext cx="3429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Le panier – the basket</a:t>
            </a:r>
          </a:p>
          <a:p>
            <a:r>
              <a:rPr lang="en-GB" sz="1200" dirty="0"/>
              <a:t>la châsse aux oeufs – Easter eggs hunt</a:t>
            </a:r>
          </a:p>
          <a:p>
            <a:r>
              <a:rPr lang="en-GB" sz="1200" dirty="0"/>
              <a:t>Les oeufs en chocolat – chocolate eggs</a:t>
            </a:r>
          </a:p>
        </p:txBody>
      </p:sp>
      <p:pic>
        <p:nvPicPr>
          <p:cNvPr id="55" name="Picture 4" descr="Poisson d'avril - Bricolage et activité ...">
            <a:extLst>
              <a:ext uri="{FF2B5EF4-FFF2-40B4-BE49-F238E27FC236}">
                <a16:creationId xmlns:a16="http://schemas.microsoft.com/office/drawing/2014/main" id="{24D9EA32-5508-6DBE-6170-31084763E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246" y="8308492"/>
            <a:ext cx="1248502" cy="81064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6E594712-0EDF-499A-4B4B-CA50EBCD06A6}"/>
              </a:ext>
            </a:extLst>
          </p:cNvPr>
          <p:cNvSpPr/>
          <p:nvPr/>
        </p:nvSpPr>
        <p:spPr>
          <a:xfrm>
            <a:off x="1389246" y="8779346"/>
            <a:ext cx="562310" cy="339792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" dirty="0">
                <a:solidFill>
                  <a:schemeClr val="tx1"/>
                </a:solidFill>
              </a:rPr>
              <a:t>1</a:t>
            </a:r>
            <a:r>
              <a:rPr lang="en-GB" sz="600" baseline="30000" dirty="0">
                <a:solidFill>
                  <a:schemeClr val="tx1"/>
                </a:solidFill>
              </a:rPr>
              <a:t>st</a:t>
            </a:r>
            <a:r>
              <a:rPr lang="en-GB" sz="600" dirty="0">
                <a:solidFill>
                  <a:schemeClr val="tx1"/>
                </a:solidFill>
              </a:rPr>
              <a:t> of</a:t>
            </a:r>
          </a:p>
          <a:p>
            <a:pPr algn="ctr"/>
            <a:r>
              <a:rPr lang="en-GB" sz="600" dirty="0">
                <a:solidFill>
                  <a:schemeClr val="tx1"/>
                </a:solidFill>
              </a:rPr>
              <a:t> April in France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031B5958-A6C5-3700-5874-6C92ADC324D6}"/>
              </a:ext>
            </a:extLst>
          </p:cNvPr>
          <p:cNvSpPr/>
          <p:nvPr/>
        </p:nvSpPr>
        <p:spPr>
          <a:xfrm>
            <a:off x="169213" y="9205837"/>
            <a:ext cx="5810005" cy="676577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D44001A6-D454-BEC4-A3B5-062356DAADF5}"/>
              </a:ext>
            </a:extLst>
          </p:cNvPr>
          <p:cNvSpPr txBox="1"/>
          <p:nvPr/>
        </p:nvSpPr>
        <p:spPr>
          <a:xfrm>
            <a:off x="1572706" y="9236884"/>
            <a:ext cx="1494344" cy="613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/>
              <a:t>La cloche – the bell</a:t>
            </a:r>
          </a:p>
          <a:p>
            <a:r>
              <a:rPr lang="en-GB" sz="1100" dirty="0"/>
              <a:t>La tradition – tradition</a:t>
            </a:r>
          </a:p>
          <a:p>
            <a:r>
              <a:rPr lang="en-GB" sz="1100" dirty="0"/>
              <a:t>L’oeuf – the egg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F5CD4670-41D1-38E6-7BD9-0B901C78E377}"/>
              </a:ext>
            </a:extLst>
          </p:cNvPr>
          <p:cNvCxnSpPr/>
          <p:nvPr/>
        </p:nvCxnSpPr>
        <p:spPr>
          <a:xfrm>
            <a:off x="1610806" y="9282250"/>
            <a:ext cx="0" cy="496915"/>
          </a:xfrm>
          <a:prstGeom prst="line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84044916-87CD-E508-9D07-E22D26E25FD8}"/>
              </a:ext>
            </a:extLst>
          </p:cNvPr>
          <p:cNvCxnSpPr/>
          <p:nvPr/>
        </p:nvCxnSpPr>
        <p:spPr>
          <a:xfrm>
            <a:off x="2998281" y="9282250"/>
            <a:ext cx="0" cy="496915"/>
          </a:xfrm>
          <a:prstGeom prst="line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C4D0160E-8EF5-ED40-D3C5-6167DF62695F}"/>
              </a:ext>
            </a:extLst>
          </p:cNvPr>
          <p:cNvSpPr txBox="1"/>
          <p:nvPr/>
        </p:nvSpPr>
        <p:spPr>
          <a:xfrm>
            <a:off x="2394139" y="3093873"/>
            <a:ext cx="2436583" cy="1615827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0070C0"/>
                </a:solidFill>
              </a:rPr>
              <a:t>Je joue </a:t>
            </a:r>
            <a:r>
              <a:rPr lang="en-GB" sz="1100" dirty="0"/>
              <a:t>– I play</a:t>
            </a:r>
          </a:p>
          <a:p>
            <a:r>
              <a:rPr lang="en-GB" sz="1100" dirty="0">
                <a:solidFill>
                  <a:srgbClr val="0070C0"/>
                </a:solidFill>
              </a:rPr>
              <a:t>Tu joues </a:t>
            </a:r>
            <a:r>
              <a:rPr lang="en-GB" sz="1100" dirty="0"/>
              <a:t>– You play (singular)</a:t>
            </a:r>
          </a:p>
          <a:p>
            <a:r>
              <a:rPr lang="en-GB" sz="1100" dirty="0">
                <a:solidFill>
                  <a:srgbClr val="0070C0"/>
                </a:solidFill>
              </a:rPr>
              <a:t>Il joue</a:t>
            </a:r>
            <a:r>
              <a:rPr lang="en-GB" sz="1100" dirty="0"/>
              <a:t> – he plays</a:t>
            </a:r>
          </a:p>
          <a:p>
            <a:r>
              <a:rPr lang="en-GB" sz="1100" dirty="0">
                <a:solidFill>
                  <a:srgbClr val="0070C0"/>
                </a:solidFill>
              </a:rPr>
              <a:t>Elle joue</a:t>
            </a:r>
            <a:r>
              <a:rPr lang="en-GB" sz="1100" dirty="0"/>
              <a:t> – she plays</a:t>
            </a:r>
          </a:p>
          <a:p>
            <a:r>
              <a:rPr lang="en-GB" sz="1100" dirty="0">
                <a:solidFill>
                  <a:srgbClr val="0070C0"/>
                </a:solidFill>
              </a:rPr>
              <a:t>Nous jouons</a:t>
            </a:r>
            <a:r>
              <a:rPr lang="en-GB" sz="1100" dirty="0"/>
              <a:t> – we play</a:t>
            </a:r>
          </a:p>
          <a:p>
            <a:r>
              <a:rPr lang="en-GB" sz="1100" dirty="0">
                <a:solidFill>
                  <a:srgbClr val="0070C0"/>
                </a:solidFill>
              </a:rPr>
              <a:t>Vous jouez</a:t>
            </a:r>
            <a:r>
              <a:rPr lang="en-GB" sz="1100" dirty="0"/>
              <a:t> – you play (plural)</a:t>
            </a:r>
          </a:p>
          <a:p>
            <a:r>
              <a:rPr lang="en-GB" sz="1100" dirty="0">
                <a:solidFill>
                  <a:srgbClr val="0070C0"/>
                </a:solidFill>
              </a:rPr>
              <a:t>Ils jouent</a:t>
            </a:r>
            <a:r>
              <a:rPr lang="en-GB" sz="1100" dirty="0"/>
              <a:t> – They (masculine and plural)</a:t>
            </a:r>
          </a:p>
          <a:p>
            <a:r>
              <a:rPr lang="en-GB" sz="1100" dirty="0">
                <a:solidFill>
                  <a:srgbClr val="0070C0"/>
                </a:solidFill>
              </a:rPr>
              <a:t>Elles jouent</a:t>
            </a:r>
            <a:r>
              <a:rPr lang="en-GB" sz="1100" dirty="0"/>
              <a:t>  - They (feminine and plural)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CC9456BD-5CD2-CDB2-2C1F-8001D2FCCAFF}"/>
              </a:ext>
            </a:extLst>
          </p:cNvPr>
          <p:cNvSpPr txBox="1"/>
          <p:nvPr/>
        </p:nvSpPr>
        <p:spPr>
          <a:xfrm>
            <a:off x="2825042" y="2753801"/>
            <a:ext cx="1550755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/>
              <a:t>Jouer – To play </a:t>
            </a:r>
          </a:p>
        </p:txBody>
      </p:sp>
      <p:pic>
        <p:nvPicPr>
          <p:cNvPr id="69" name="Picture 2" descr="LE BLOG DE MADAME BIRTWISTLE: Les Cloches Volantes">
            <a:extLst>
              <a:ext uri="{FF2B5EF4-FFF2-40B4-BE49-F238E27FC236}">
                <a16:creationId xmlns:a16="http://schemas.microsoft.com/office/drawing/2014/main" id="{D0B52ED3-2511-F6A5-5C2C-1D7DB02F0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451" y="9220871"/>
            <a:ext cx="328606" cy="32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6" descr="Poule garnie / chocolat au lait ...">
            <a:extLst>
              <a:ext uri="{FF2B5EF4-FFF2-40B4-BE49-F238E27FC236}">
                <a16:creationId xmlns:a16="http://schemas.microsoft.com/office/drawing/2014/main" id="{333CB83D-9102-43B3-B381-1BB80F8C7D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946" y="9591984"/>
            <a:ext cx="255102" cy="255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4454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13158</TotalTime>
  <Words>611</Words>
  <Application>Microsoft Office PowerPoint</Application>
  <PresentationFormat>A4 Paper (210x297 mm)</PresentationFormat>
  <Paragraphs>81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raby</dc:creator>
  <cp:lastModifiedBy>sophie raby</cp:lastModifiedBy>
  <cp:revision>34</cp:revision>
  <dcterms:created xsi:type="dcterms:W3CDTF">2023-01-04T21:40:51Z</dcterms:created>
  <dcterms:modified xsi:type="dcterms:W3CDTF">2025-02-20T11:14:34Z</dcterms:modified>
</cp:coreProperties>
</file>