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853" autoAdjust="0"/>
    <p:restoredTop sz="94660"/>
  </p:normalViewPr>
  <p:slideViewPr>
    <p:cSldViewPr snapToGrid="0">
      <p:cViewPr>
        <p:scale>
          <a:sx n="150" d="100"/>
          <a:sy n="150" d="100"/>
        </p:scale>
        <p:origin x="510" y="-59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55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225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994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125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25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934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368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858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949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869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706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2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305584D-9F65-3B10-F306-3E4C1F37D13D}"/>
              </a:ext>
            </a:extLst>
          </p:cNvPr>
          <p:cNvSpPr txBox="1"/>
          <p:nvPr/>
        </p:nvSpPr>
        <p:spPr>
          <a:xfrm>
            <a:off x="159405" y="5656545"/>
            <a:ext cx="1534911" cy="1785104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/>
              <a:t>Lundi </a:t>
            </a:r>
            <a:r>
              <a:rPr lang="en-GB" sz="1000" i="1" dirty="0"/>
              <a:t> - Monday</a:t>
            </a:r>
          </a:p>
          <a:p>
            <a:r>
              <a:rPr lang="en-GB" sz="1000" dirty="0"/>
              <a:t>Mardi </a:t>
            </a:r>
            <a:r>
              <a:rPr lang="en-GB" sz="1000" i="1" dirty="0"/>
              <a:t>- Tuesday</a:t>
            </a:r>
          </a:p>
          <a:p>
            <a:r>
              <a:rPr lang="en-GB" sz="1000" dirty="0"/>
              <a:t>Mercredi </a:t>
            </a:r>
            <a:r>
              <a:rPr lang="en-GB" sz="1000" i="1" dirty="0"/>
              <a:t>- Wednesday</a:t>
            </a:r>
          </a:p>
          <a:p>
            <a:r>
              <a:rPr lang="en-GB" sz="1000" dirty="0"/>
              <a:t>Jeudi - </a:t>
            </a:r>
            <a:r>
              <a:rPr lang="en-GB" sz="1000" i="1" dirty="0"/>
              <a:t>Thursday</a:t>
            </a:r>
          </a:p>
          <a:p>
            <a:r>
              <a:rPr lang="en-GB" sz="1000" dirty="0"/>
              <a:t>Vendredi - </a:t>
            </a:r>
            <a:r>
              <a:rPr lang="en-GB" sz="1000" i="1" dirty="0"/>
              <a:t>Friday</a:t>
            </a:r>
          </a:p>
          <a:p>
            <a:r>
              <a:rPr lang="en-GB" sz="1000" dirty="0"/>
              <a:t>Samedi - </a:t>
            </a:r>
            <a:r>
              <a:rPr lang="en-GB" sz="1000" i="1" dirty="0"/>
              <a:t>Saturday</a:t>
            </a:r>
          </a:p>
          <a:p>
            <a:r>
              <a:rPr lang="en-GB" sz="1000" dirty="0"/>
              <a:t>Dimanche - </a:t>
            </a:r>
            <a:r>
              <a:rPr lang="en-GB" sz="1000" i="1" dirty="0"/>
              <a:t>Sunday</a:t>
            </a:r>
          </a:p>
          <a:p>
            <a:r>
              <a:rPr lang="en-GB" sz="1000" dirty="0"/>
              <a:t>La semaine – the week</a:t>
            </a:r>
            <a:endParaRPr lang="en-GB" sz="1000" i="1" dirty="0"/>
          </a:p>
          <a:p>
            <a:r>
              <a:rPr lang="en-GB" sz="1000" dirty="0"/>
              <a:t>Le lundi </a:t>
            </a:r>
            <a:r>
              <a:rPr lang="en-GB" sz="1000" i="1" dirty="0"/>
              <a:t>– On Monday </a:t>
            </a:r>
            <a:endParaRPr lang="en-GB" sz="1000" dirty="0"/>
          </a:p>
          <a:p>
            <a:r>
              <a:rPr lang="en-GB" sz="1000" dirty="0"/>
              <a:t>Le weekend </a:t>
            </a:r>
            <a:r>
              <a:rPr lang="en-GB" sz="1000" i="1" dirty="0"/>
              <a:t>– at the weekend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C1466C5-7CE8-32E8-7469-2B6734ECCCB4}"/>
              </a:ext>
            </a:extLst>
          </p:cNvPr>
          <p:cNvSpPr txBox="1"/>
          <p:nvPr/>
        </p:nvSpPr>
        <p:spPr>
          <a:xfrm>
            <a:off x="173928" y="843198"/>
            <a:ext cx="1550755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/>
              <a:t>Les sports – sports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E69DE8F-526A-7215-7F02-ED491743997A}"/>
              </a:ext>
            </a:extLst>
          </p:cNvPr>
          <p:cNvSpPr txBox="1"/>
          <p:nvPr/>
        </p:nvSpPr>
        <p:spPr>
          <a:xfrm>
            <a:off x="180180" y="4908363"/>
            <a:ext cx="1505347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Les jours de la semaine - </a:t>
            </a:r>
          </a:p>
          <a:p>
            <a:pPr algn="ctr"/>
            <a:r>
              <a:rPr lang="en-GB" sz="1200" b="1" dirty="0"/>
              <a:t>Days of the week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E12D400-A13E-8775-1BB7-D4D40CB17FE6}"/>
              </a:ext>
            </a:extLst>
          </p:cNvPr>
          <p:cNvSpPr txBox="1"/>
          <p:nvPr/>
        </p:nvSpPr>
        <p:spPr>
          <a:xfrm>
            <a:off x="1911175" y="847991"/>
            <a:ext cx="1550755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How to say </a:t>
            </a:r>
          </a:p>
          <a:p>
            <a:pPr algn="ctr"/>
            <a:r>
              <a:rPr lang="en-GB" sz="1400" b="1" dirty="0"/>
              <a:t>I play + sport / I do + sport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2C92E7F-D3C2-242A-495D-BAEA1E8C47BA}"/>
              </a:ext>
            </a:extLst>
          </p:cNvPr>
          <p:cNvSpPr txBox="1"/>
          <p:nvPr/>
        </p:nvSpPr>
        <p:spPr>
          <a:xfrm>
            <a:off x="1895173" y="4787172"/>
            <a:ext cx="1835328" cy="2708434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J’aime – </a:t>
            </a:r>
            <a:r>
              <a:rPr lang="en-GB" sz="1000" i="1" dirty="0"/>
              <a:t>I like</a:t>
            </a:r>
          </a:p>
          <a:p>
            <a:pPr algn="ctr"/>
            <a:endParaRPr lang="en-GB" sz="1000" b="1" dirty="0"/>
          </a:p>
          <a:p>
            <a:pPr algn="ctr"/>
            <a:r>
              <a:rPr lang="en-GB" sz="1000" b="1" dirty="0"/>
              <a:t>J’adore </a:t>
            </a:r>
            <a:r>
              <a:rPr lang="en-GB" sz="1000" dirty="0"/>
              <a:t>– </a:t>
            </a:r>
            <a:r>
              <a:rPr lang="en-GB" sz="1000" i="1" dirty="0"/>
              <a:t>I love</a:t>
            </a:r>
          </a:p>
          <a:p>
            <a:pPr algn="ctr"/>
            <a:endParaRPr lang="en-GB" sz="1000" b="1" dirty="0"/>
          </a:p>
          <a:p>
            <a:pPr algn="ctr"/>
            <a:r>
              <a:rPr lang="en-GB" sz="1000" b="1" dirty="0"/>
              <a:t>Je n’aime pas – </a:t>
            </a:r>
            <a:r>
              <a:rPr lang="en-GB" sz="1000" dirty="0"/>
              <a:t>I don’t like</a:t>
            </a:r>
          </a:p>
          <a:p>
            <a:pPr algn="ctr"/>
            <a:endParaRPr lang="en-GB" sz="1000" b="1" dirty="0"/>
          </a:p>
          <a:p>
            <a:pPr algn="ctr"/>
            <a:r>
              <a:rPr lang="en-GB" sz="1000" b="1" dirty="0"/>
              <a:t>Je déteste – </a:t>
            </a:r>
            <a:r>
              <a:rPr lang="en-GB" sz="1000" i="1" dirty="0"/>
              <a:t>I hate</a:t>
            </a:r>
          </a:p>
          <a:p>
            <a:pPr algn="ctr"/>
            <a:endParaRPr lang="en-GB" sz="1000" b="1" dirty="0"/>
          </a:p>
          <a:p>
            <a:pPr algn="ctr"/>
            <a:r>
              <a:rPr lang="en-GB" sz="1000" b="1" dirty="0"/>
              <a:t>C’est super </a:t>
            </a:r>
            <a:r>
              <a:rPr lang="en-GB" sz="1000" i="1" dirty="0"/>
              <a:t>– it is great</a:t>
            </a:r>
          </a:p>
          <a:p>
            <a:pPr algn="ctr"/>
            <a:r>
              <a:rPr lang="en-GB" sz="1000" b="1" dirty="0"/>
              <a:t>C’est cool </a:t>
            </a:r>
            <a:r>
              <a:rPr lang="en-GB" sz="1000" i="1" dirty="0"/>
              <a:t>– it is cool</a:t>
            </a:r>
          </a:p>
          <a:p>
            <a:pPr algn="ctr"/>
            <a:r>
              <a:rPr lang="en-GB" sz="1000" b="1" dirty="0"/>
              <a:t>C’est sympa </a:t>
            </a:r>
            <a:r>
              <a:rPr lang="en-GB" sz="1000" i="1" dirty="0"/>
              <a:t>– it is fun</a:t>
            </a:r>
          </a:p>
          <a:p>
            <a:pPr algn="ctr"/>
            <a:r>
              <a:rPr lang="en-GB" sz="1000" b="1" dirty="0"/>
              <a:t>C’est fatiguant </a:t>
            </a:r>
            <a:r>
              <a:rPr lang="en-GB" sz="1000" i="1" dirty="0"/>
              <a:t>– it is tiring</a:t>
            </a:r>
          </a:p>
          <a:p>
            <a:pPr algn="ctr"/>
            <a:r>
              <a:rPr lang="en-GB" sz="1000" b="1" dirty="0"/>
              <a:t>J’aime le rugby c’est cool</a:t>
            </a:r>
            <a:r>
              <a:rPr lang="en-GB" sz="1000" i="1" dirty="0"/>
              <a:t> ! I like rugby, it is cool</a:t>
            </a:r>
          </a:p>
          <a:p>
            <a:pPr algn="ctr"/>
            <a:r>
              <a:rPr lang="en-GB" sz="1000" b="1" dirty="0"/>
              <a:t>J’aime le cricket </a:t>
            </a:r>
            <a:r>
              <a:rPr lang="en-GB" sz="1000" b="1" u="sng" dirty="0"/>
              <a:t>parce que </a:t>
            </a:r>
            <a:r>
              <a:rPr lang="en-GB" sz="1000" b="1" dirty="0"/>
              <a:t>c’est super – </a:t>
            </a:r>
            <a:r>
              <a:rPr lang="en-GB" sz="1000" i="1" dirty="0"/>
              <a:t>I like cricket </a:t>
            </a:r>
            <a:r>
              <a:rPr lang="en-GB" sz="1000" i="1" u="sng" dirty="0"/>
              <a:t>because</a:t>
            </a:r>
            <a:r>
              <a:rPr lang="en-GB" sz="1000" i="1" dirty="0"/>
              <a:t> it is great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1DB368D-C493-7962-AD38-204849DBCFFD}"/>
              </a:ext>
            </a:extLst>
          </p:cNvPr>
          <p:cNvSpPr/>
          <p:nvPr/>
        </p:nvSpPr>
        <p:spPr>
          <a:xfrm>
            <a:off x="4782723" y="840817"/>
            <a:ext cx="904708" cy="2684405"/>
          </a:xfrm>
          <a:prstGeom prst="rect">
            <a:avLst/>
          </a:prstGeom>
          <a:noFill/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92">
              <a:ln>
                <a:solidFill>
                  <a:schemeClr val="accent3"/>
                </a:solidFill>
              </a:ln>
              <a:noFill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DF71BED-7914-9570-23EB-D3C05C3438F2}"/>
              </a:ext>
            </a:extLst>
          </p:cNvPr>
          <p:cNvSpPr txBox="1"/>
          <p:nvPr/>
        </p:nvSpPr>
        <p:spPr>
          <a:xfrm>
            <a:off x="4910242" y="892624"/>
            <a:ext cx="710296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French phonics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DB83422-EA9F-9A89-B9C2-091F2527B690}"/>
              </a:ext>
            </a:extLst>
          </p:cNvPr>
          <p:cNvSpPr txBox="1"/>
          <p:nvPr/>
        </p:nvSpPr>
        <p:spPr>
          <a:xfrm>
            <a:off x="175658" y="1191257"/>
            <a:ext cx="1601888" cy="3631763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/>
              <a:t>Le football - football</a:t>
            </a:r>
          </a:p>
          <a:p>
            <a:r>
              <a:rPr lang="en-GB" sz="1000" dirty="0"/>
              <a:t>Le rugby – rugby</a:t>
            </a:r>
          </a:p>
          <a:p>
            <a:r>
              <a:rPr lang="en-GB" sz="1000" dirty="0"/>
              <a:t>Le cricket – cricket </a:t>
            </a:r>
          </a:p>
          <a:p>
            <a:r>
              <a:rPr lang="en-GB" sz="1000" dirty="0"/>
              <a:t>Le basket - basketball</a:t>
            </a:r>
          </a:p>
          <a:p>
            <a:r>
              <a:rPr lang="en-GB" sz="1000" dirty="0"/>
              <a:t>Le netball - netball</a:t>
            </a:r>
          </a:p>
          <a:p>
            <a:r>
              <a:rPr lang="en-GB" sz="1000" dirty="0"/>
              <a:t>Le volley – volley-ball</a:t>
            </a:r>
          </a:p>
          <a:p>
            <a:r>
              <a:rPr lang="en-GB" sz="1000" dirty="0"/>
              <a:t>Le tennis – tennis</a:t>
            </a:r>
          </a:p>
          <a:p>
            <a:r>
              <a:rPr lang="en-GB" sz="1000" dirty="0"/>
              <a:t>Le ping-pong/tennis de table – table tennis</a:t>
            </a:r>
          </a:p>
          <a:p>
            <a:r>
              <a:rPr lang="en-GB" sz="1000" dirty="0"/>
              <a:t>Le golf - golf</a:t>
            </a:r>
          </a:p>
          <a:p>
            <a:r>
              <a:rPr lang="en-GB" sz="1000" dirty="0"/>
              <a:t>Le badminton - badminton</a:t>
            </a:r>
          </a:p>
          <a:p>
            <a:r>
              <a:rPr lang="en-GB" sz="1000" dirty="0"/>
              <a:t>Le cyclisme – cycling </a:t>
            </a:r>
          </a:p>
          <a:p>
            <a:r>
              <a:rPr lang="en-GB" sz="1000" dirty="0"/>
              <a:t>La natation – swimming</a:t>
            </a:r>
          </a:p>
          <a:p>
            <a:r>
              <a:rPr lang="en-GB" sz="1000" dirty="0"/>
              <a:t>La danse – dance</a:t>
            </a:r>
          </a:p>
          <a:p>
            <a:r>
              <a:rPr lang="en-GB" sz="1000" dirty="0"/>
              <a:t>La gymnastique - gymnastics</a:t>
            </a:r>
          </a:p>
          <a:p>
            <a:r>
              <a:rPr lang="en-GB" sz="1000" dirty="0"/>
              <a:t>L’équitation - horse-riding </a:t>
            </a:r>
          </a:p>
          <a:p>
            <a:r>
              <a:rPr lang="en-GB" sz="1000" dirty="0"/>
              <a:t>L’athlétisme - athletics</a:t>
            </a:r>
          </a:p>
          <a:p>
            <a:r>
              <a:rPr lang="en-GB" sz="1000" dirty="0"/>
              <a:t>Le judo – judo</a:t>
            </a:r>
          </a:p>
          <a:p>
            <a:r>
              <a:rPr lang="en-GB" sz="1000" dirty="0"/>
              <a:t>Le taekwondo – Taekwondo</a:t>
            </a:r>
          </a:p>
          <a:p>
            <a:r>
              <a:rPr lang="en-GB" sz="1000" dirty="0"/>
              <a:t>Le skateboard - skateboarding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42D8F6A-A5D3-5D50-C82E-5DDC98DAF394}"/>
              </a:ext>
            </a:extLst>
          </p:cNvPr>
          <p:cNvSpPr txBox="1"/>
          <p:nvPr/>
        </p:nvSpPr>
        <p:spPr>
          <a:xfrm>
            <a:off x="1915013" y="1781272"/>
            <a:ext cx="1546917" cy="1136337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969" b="1" dirty="0"/>
              <a:t>Use</a:t>
            </a:r>
            <a:r>
              <a:rPr lang="en-GB" sz="969" b="1" dirty="0">
                <a:solidFill>
                  <a:srgbClr val="FF0000"/>
                </a:solidFill>
              </a:rPr>
              <a:t> “je joue” </a:t>
            </a:r>
            <a:r>
              <a:rPr lang="en-GB" sz="969" b="1" dirty="0"/>
              <a:t>with sports which are played with a ball or a racket.</a:t>
            </a:r>
          </a:p>
          <a:p>
            <a:r>
              <a:rPr lang="en-GB" sz="969" dirty="0"/>
              <a:t>Je joue au foot :</a:t>
            </a:r>
          </a:p>
          <a:p>
            <a:r>
              <a:rPr lang="en-GB" sz="969" dirty="0"/>
              <a:t>I play football</a:t>
            </a:r>
          </a:p>
          <a:p>
            <a:r>
              <a:rPr lang="en-GB" sz="969" dirty="0"/>
              <a:t>Je joue au tennis :</a:t>
            </a:r>
          </a:p>
          <a:p>
            <a:r>
              <a:rPr lang="en-GB" sz="969" dirty="0"/>
              <a:t>I play tennis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B1DF507-AEA1-440B-DC8A-DF9346183BCA}"/>
              </a:ext>
            </a:extLst>
          </p:cNvPr>
          <p:cNvSpPr txBox="1"/>
          <p:nvPr/>
        </p:nvSpPr>
        <p:spPr>
          <a:xfrm>
            <a:off x="1913093" y="2988012"/>
            <a:ext cx="1546917" cy="1136337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969" b="1" dirty="0"/>
              <a:t>Use </a:t>
            </a:r>
            <a:r>
              <a:rPr lang="en-GB" sz="969" b="1" dirty="0">
                <a:solidFill>
                  <a:srgbClr val="FF0000"/>
                </a:solidFill>
              </a:rPr>
              <a:t>“Je fais” </a:t>
            </a:r>
            <a:r>
              <a:rPr lang="en-GB" sz="969" b="1" dirty="0"/>
              <a:t>for sports for which you would say “ I do” in English </a:t>
            </a:r>
          </a:p>
          <a:p>
            <a:r>
              <a:rPr lang="en-GB" sz="969" dirty="0"/>
              <a:t>Je fais de la natation :</a:t>
            </a:r>
          </a:p>
          <a:p>
            <a:r>
              <a:rPr lang="en-GB" sz="969" dirty="0"/>
              <a:t>I do swimming</a:t>
            </a:r>
          </a:p>
          <a:p>
            <a:r>
              <a:rPr lang="en-GB" sz="969" dirty="0"/>
              <a:t>Je fais du cyclisme :</a:t>
            </a:r>
          </a:p>
          <a:p>
            <a:r>
              <a:rPr lang="en-GB" sz="969" dirty="0"/>
              <a:t>I do cycling </a:t>
            </a:r>
            <a:endParaRPr lang="en-GB" sz="969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4F16E0E-0204-79DF-B112-6C3175B7C8FB}"/>
              </a:ext>
            </a:extLst>
          </p:cNvPr>
          <p:cNvSpPr txBox="1"/>
          <p:nvPr/>
        </p:nvSpPr>
        <p:spPr>
          <a:xfrm>
            <a:off x="3560643" y="1628182"/>
            <a:ext cx="1125658" cy="2013500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969" b="1" dirty="0"/>
              <a:t>Think</a:t>
            </a:r>
          </a:p>
          <a:p>
            <a:r>
              <a:rPr lang="en-GB" sz="969" b="1" dirty="0"/>
              <a:t>Glasses</a:t>
            </a:r>
          </a:p>
          <a:p>
            <a:endParaRPr lang="en-GB" sz="969" b="1" dirty="0"/>
          </a:p>
          <a:p>
            <a:pPr algn="ctr"/>
            <a:r>
              <a:rPr lang="en-GB" sz="831" b="1" dirty="0"/>
              <a:t>You need to add 2 words for negative sentence in French</a:t>
            </a:r>
            <a:r>
              <a:rPr lang="en-GB" sz="969" b="1" dirty="0"/>
              <a:t> – NE &amp; PAS</a:t>
            </a:r>
          </a:p>
          <a:p>
            <a:pPr algn="ctr"/>
            <a:endParaRPr lang="en-GB" sz="969" b="1" dirty="0"/>
          </a:p>
          <a:p>
            <a:pPr algn="ctr"/>
            <a:r>
              <a:rPr lang="en-GB" sz="969" b="1" dirty="0"/>
              <a:t>Je</a:t>
            </a:r>
            <a:r>
              <a:rPr lang="en-GB" sz="969" b="1" dirty="0">
                <a:solidFill>
                  <a:srgbClr val="FF0000"/>
                </a:solidFill>
              </a:rPr>
              <a:t> ne </a:t>
            </a:r>
            <a:r>
              <a:rPr lang="en-GB" sz="969" b="1" dirty="0"/>
              <a:t>joue </a:t>
            </a:r>
            <a:r>
              <a:rPr lang="en-GB" sz="969" b="1" dirty="0">
                <a:solidFill>
                  <a:srgbClr val="FF0000"/>
                </a:solidFill>
              </a:rPr>
              <a:t>pas</a:t>
            </a:r>
            <a:r>
              <a:rPr lang="en-GB" sz="969" b="1" dirty="0"/>
              <a:t> au football</a:t>
            </a:r>
          </a:p>
          <a:p>
            <a:pPr algn="ctr"/>
            <a:endParaRPr lang="en-GB" sz="969" b="1" dirty="0"/>
          </a:p>
          <a:p>
            <a:pPr algn="ctr"/>
            <a:r>
              <a:rPr lang="en-GB" sz="1050" b="1" dirty="0"/>
              <a:t>Je </a:t>
            </a:r>
            <a:r>
              <a:rPr lang="en-GB" sz="1050" b="1" dirty="0">
                <a:solidFill>
                  <a:srgbClr val="FF0000"/>
                </a:solidFill>
              </a:rPr>
              <a:t>ne</a:t>
            </a:r>
            <a:r>
              <a:rPr lang="en-GB" sz="1050" b="1" dirty="0"/>
              <a:t> fais </a:t>
            </a:r>
            <a:r>
              <a:rPr lang="en-GB" sz="1050" b="1" dirty="0">
                <a:solidFill>
                  <a:srgbClr val="FF0000"/>
                </a:solidFill>
              </a:rPr>
              <a:t>pas </a:t>
            </a:r>
            <a:r>
              <a:rPr lang="en-GB" sz="1050" b="1" dirty="0"/>
              <a:t>de la natation</a:t>
            </a:r>
            <a:endParaRPr lang="en-GB" sz="1050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F46076D-BFE3-DAA8-6388-AEE7373BD01C}"/>
              </a:ext>
            </a:extLst>
          </p:cNvPr>
          <p:cNvSpPr txBox="1"/>
          <p:nvPr/>
        </p:nvSpPr>
        <p:spPr>
          <a:xfrm>
            <a:off x="3553571" y="850431"/>
            <a:ext cx="1109382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Negative sentence in French </a:t>
            </a:r>
            <a:endParaRPr lang="en-GB" sz="1200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82466C6-7266-F7CD-FB82-C974B76D6E43}"/>
              </a:ext>
            </a:extLst>
          </p:cNvPr>
          <p:cNvSpPr txBox="1"/>
          <p:nvPr/>
        </p:nvSpPr>
        <p:spPr>
          <a:xfrm>
            <a:off x="3787898" y="3675900"/>
            <a:ext cx="1926120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Telling what sports you do during the week 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68B01C54-6351-22FE-7924-DB5F0A64A137}"/>
              </a:ext>
            </a:extLst>
          </p:cNvPr>
          <p:cNvSpPr txBox="1"/>
          <p:nvPr/>
        </p:nvSpPr>
        <p:spPr>
          <a:xfrm>
            <a:off x="3799648" y="4199026"/>
            <a:ext cx="1926120" cy="1323439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000" b="1" dirty="0"/>
              <a:t>Le lundi je joue au foot </a:t>
            </a:r>
          </a:p>
          <a:p>
            <a:pPr algn="ctr"/>
            <a:r>
              <a:rPr lang="en-GB" sz="1000" dirty="0"/>
              <a:t>On Monday I play football</a:t>
            </a:r>
            <a:endParaRPr lang="en-GB" sz="1000" b="1" dirty="0"/>
          </a:p>
          <a:p>
            <a:pPr algn="ctr"/>
            <a:endParaRPr lang="en-GB" sz="1000" b="1" dirty="0"/>
          </a:p>
          <a:p>
            <a:pPr algn="ctr"/>
            <a:r>
              <a:rPr lang="en-GB" sz="1000" b="1" dirty="0"/>
              <a:t>Le jeudi je fais de la natation</a:t>
            </a:r>
          </a:p>
          <a:p>
            <a:pPr algn="ctr"/>
            <a:r>
              <a:rPr lang="en-GB" sz="1000" dirty="0"/>
              <a:t>On Thursday I do swimming </a:t>
            </a:r>
          </a:p>
          <a:p>
            <a:pPr algn="ctr"/>
            <a:endParaRPr lang="en-GB" sz="1000" dirty="0"/>
          </a:p>
          <a:p>
            <a:pPr algn="ctr"/>
            <a:r>
              <a:rPr lang="en-GB" sz="1000" b="1" dirty="0"/>
              <a:t>Le weekend je joue au cricket</a:t>
            </a:r>
          </a:p>
          <a:p>
            <a:pPr algn="ctr"/>
            <a:r>
              <a:rPr lang="en-GB" sz="1000" dirty="0"/>
              <a:t>At the weekend I play cricket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92F04F4-D211-3895-B385-84C1C08201E3}"/>
              </a:ext>
            </a:extLst>
          </p:cNvPr>
          <p:cNvSpPr/>
          <p:nvPr/>
        </p:nvSpPr>
        <p:spPr>
          <a:xfrm>
            <a:off x="3855666" y="5671507"/>
            <a:ext cx="1858352" cy="1225142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accent6"/>
                </a:solidFill>
              </a:rPr>
              <a:t>COGNATES :  </a:t>
            </a:r>
            <a:r>
              <a:rPr lang="en-GB" sz="1000" dirty="0">
                <a:solidFill>
                  <a:schemeClr val="tx1"/>
                </a:solidFill>
              </a:rPr>
              <a:t>A word that looks similar or sounds similar in 2 languages and means the same</a:t>
            </a:r>
          </a:p>
          <a:p>
            <a:pPr algn="ctr"/>
            <a:r>
              <a:rPr lang="en-GB" sz="1000" b="1" dirty="0">
                <a:solidFill>
                  <a:srgbClr val="FF0000"/>
                </a:solidFill>
              </a:rPr>
              <a:t>TRICKNATES : </a:t>
            </a:r>
            <a:r>
              <a:rPr lang="en-GB" sz="1000" dirty="0">
                <a:solidFill>
                  <a:schemeClr val="tx1"/>
                </a:solidFill>
              </a:rPr>
              <a:t>A word that looks similar or sounds similar in 2 languages but IT DOES NOT MEAN THE SAME !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B2873C5-461D-AE91-3DB4-F731BFDB18E8}"/>
              </a:ext>
            </a:extLst>
          </p:cNvPr>
          <p:cNvSpPr txBox="1"/>
          <p:nvPr/>
        </p:nvSpPr>
        <p:spPr>
          <a:xfrm>
            <a:off x="1895173" y="4230902"/>
            <a:ext cx="183532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Opinions </a:t>
            </a:r>
            <a:r>
              <a:rPr lang="en-GB" sz="1200" b="1" i="1" dirty="0"/>
              <a:t>- </a:t>
            </a:r>
            <a:r>
              <a:rPr lang="en-GB" sz="1200" b="1" dirty="0"/>
              <a:t>Give an opinion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AD38CE44-5FB9-3538-E34C-C913F5E3C82A}"/>
              </a:ext>
            </a:extLst>
          </p:cNvPr>
          <p:cNvSpPr/>
          <p:nvPr/>
        </p:nvSpPr>
        <p:spPr>
          <a:xfrm>
            <a:off x="1911174" y="1781272"/>
            <a:ext cx="1534766" cy="809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611CA3-9646-B085-25B0-8E0A91AF35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0242" y="1528592"/>
            <a:ext cx="624687" cy="4822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510DA8-08EA-69FE-7DCE-D05ED2BC5E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8698" y="2020272"/>
            <a:ext cx="644759" cy="4822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00562CD-5BE5-50E0-E310-5FDF2EF7A3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8007" y="2955718"/>
            <a:ext cx="615450" cy="454897"/>
          </a:xfrm>
          <a:prstGeom prst="rect">
            <a:avLst/>
          </a:prstGeom>
        </p:spPr>
      </p:pic>
      <p:pic>
        <p:nvPicPr>
          <p:cNvPr id="11" name="Picture 2" descr="Sport Clipart Stock Vector (Royalty Free) 69025414">
            <a:extLst>
              <a:ext uri="{FF2B5EF4-FFF2-40B4-BE49-F238E27FC236}">
                <a16:creationId xmlns:a16="http://schemas.microsoft.com/office/drawing/2014/main" id="{CA8211AA-D6B1-4BB5-4AA2-F1041C445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350" y="1165559"/>
            <a:ext cx="535715" cy="57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65554A35-1E55-45FA-A412-A2F67481E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592" y="3846580"/>
            <a:ext cx="339047" cy="25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7">
            <a:extLst>
              <a:ext uri="{FF2B5EF4-FFF2-40B4-BE49-F238E27FC236}">
                <a16:creationId xmlns:a16="http://schemas.microsoft.com/office/drawing/2014/main" id="{2DF0CCD1-ACD1-B0D2-709B-A7A33342C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406" y="3429430"/>
            <a:ext cx="298650" cy="281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ross 13">
            <a:extLst>
              <a:ext uri="{FF2B5EF4-FFF2-40B4-BE49-F238E27FC236}">
                <a16:creationId xmlns:a16="http://schemas.microsoft.com/office/drawing/2014/main" id="{47B51E1F-8E74-1543-8FA4-DC5DD4098A60}"/>
              </a:ext>
            </a:extLst>
          </p:cNvPr>
          <p:cNvSpPr/>
          <p:nvPr/>
        </p:nvSpPr>
        <p:spPr>
          <a:xfrm rot="19935417">
            <a:off x="3172637" y="3525041"/>
            <a:ext cx="272921" cy="244543"/>
          </a:xfrm>
          <a:prstGeom prst="plus">
            <a:avLst>
              <a:gd name="adj" fmla="val 4192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 dirty="0"/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AC241408-1A0B-38FA-713B-A981576092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883" y="2452527"/>
            <a:ext cx="339047" cy="25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1E69E2C-FF5C-0112-5F11-A9C5D5153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5267" y="2112796"/>
            <a:ext cx="298650" cy="281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Google Sheet Automation Process for Salesforce Data Pull/Push Using  G-connector | LaptrinhX">
            <a:extLst>
              <a:ext uri="{FF2B5EF4-FFF2-40B4-BE49-F238E27FC236}">
                <a16:creationId xmlns:a16="http://schemas.microsoft.com/office/drawing/2014/main" id="{A354B9B1-CB05-5964-1FBD-E1D083D02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621" y="4850067"/>
            <a:ext cx="351211" cy="29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Las 68 mejores imágenes de Emotissss | Emoticones emoji, Emoticonos y  Emoticonos divertidos">
            <a:extLst>
              <a:ext uri="{FF2B5EF4-FFF2-40B4-BE49-F238E27FC236}">
                <a16:creationId xmlns:a16="http://schemas.microsoft.com/office/drawing/2014/main" id="{FF67A03F-6E15-4268-BAE8-1B52E3B09B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174" y="5173887"/>
            <a:ext cx="332867" cy="263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Amie des emojis - Photos | Facebook">
            <a:extLst>
              <a:ext uri="{FF2B5EF4-FFF2-40B4-BE49-F238E27FC236}">
                <a16:creationId xmlns:a16="http://schemas.microsoft.com/office/drawing/2014/main" id="{4A369584-CCD4-3AC2-C62F-B47CCA8BB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086" y="5092865"/>
            <a:ext cx="263755" cy="263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Free Annoyed Cliparts, Download Free Annoyed Cliparts png images, Free  ClipArts on Clipart Library">
            <a:extLst>
              <a:ext uri="{FF2B5EF4-FFF2-40B4-BE49-F238E27FC236}">
                <a16:creationId xmlns:a16="http://schemas.microsoft.com/office/drawing/2014/main" id="{C69C5D5A-4C9D-FED3-9161-FC950549F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963" y="5671507"/>
            <a:ext cx="332867" cy="334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>
            <a:extLst>
              <a:ext uri="{FF2B5EF4-FFF2-40B4-BE49-F238E27FC236}">
                <a16:creationId xmlns:a16="http://schemas.microsoft.com/office/drawing/2014/main" id="{20DC5E86-5F05-C98E-2FD4-8C81057CC6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451" y="1750118"/>
            <a:ext cx="387771" cy="13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EC9A3054-53F3-0B53-7759-98538B41E733}"/>
              </a:ext>
            </a:extLst>
          </p:cNvPr>
          <p:cNvSpPr/>
          <p:nvPr/>
        </p:nvSpPr>
        <p:spPr>
          <a:xfrm>
            <a:off x="4219720" y="1690204"/>
            <a:ext cx="443233" cy="2358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4CB70C3F-338C-7312-AB70-1A2E2F9884EF}"/>
              </a:ext>
            </a:extLst>
          </p:cNvPr>
          <p:cNvSpPr/>
          <p:nvPr/>
        </p:nvSpPr>
        <p:spPr>
          <a:xfrm>
            <a:off x="3787898" y="3226051"/>
            <a:ext cx="195175" cy="202299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 dirty="0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B5FFD89B-0040-3303-CBA5-832DC70AC717}"/>
              </a:ext>
            </a:extLst>
          </p:cNvPr>
          <p:cNvSpPr/>
          <p:nvPr/>
        </p:nvSpPr>
        <p:spPr>
          <a:xfrm>
            <a:off x="4170980" y="3249996"/>
            <a:ext cx="247994" cy="18830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FC24C06F-CA01-5AFB-D730-46DC13F0CA36}"/>
              </a:ext>
            </a:extLst>
          </p:cNvPr>
          <p:cNvSpPr/>
          <p:nvPr/>
        </p:nvSpPr>
        <p:spPr>
          <a:xfrm>
            <a:off x="3859079" y="3099020"/>
            <a:ext cx="498936" cy="131682"/>
          </a:xfrm>
          <a:custGeom>
            <a:avLst/>
            <a:gdLst>
              <a:gd name="connsiteX0" fmla="*/ 0 w 1213575"/>
              <a:gd name="connsiteY0" fmla="*/ 253495 h 272001"/>
              <a:gd name="connsiteX1" fmla="*/ 249382 w 1213575"/>
              <a:gd name="connsiteY1" fmla="*/ 45677 h 272001"/>
              <a:gd name="connsiteX2" fmla="*/ 1080655 w 1213575"/>
              <a:gd name="connsiteY2" fmla="*/ 17968 h 272001"/>
              <a:gd name="connsiteX3" fmla="*/ 1205346 w 1213575"/>
              <a:gd name="connsiteY3" fmla="*/ 267350 h 272001"/>
              <a:gd name="connsiteX4" fmla="*/ 1191491 w 1213575"/>
              <a:gd name="connsiteY4" fmla="*/ 156513 h 27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3575" h="272001">
                <a:moveTo>
                  <a:pt x="0" y="253495"/>
                </a:moveTo>
                <a:cubicBezTo>
                  <a:pt x="34636" y="169213"/>
                  <a:pt x="69273" y="84931"/>
                  <a:pt x="249382" y="45677"/>
                </a:cubicBezTo>
                <a:cubicBezTo>
                  <a:pt x="429491" y="6423"/>
                  <a:pt x="921328" y="-18977"/>
                  <a:pt x="1080655" y="17968"/>
                </a:cubicBezTo>
                <a:cubicBezTo>
                  <a:pt x="1239982" y="54913"/>
                  <a:pt x="1186873" y="244259"/>
                  <a:pt x="1205346" y="267350"/>
                </a:cubicBezTo>
                <a:cubicBezTo>
                  <a:pt x="1223819" y="290441"/>
                  <a:pt x="1207655" y="223477"/>
                  <a:pt x="1191491" y="156513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FAE61F1-7D09-2155-7ABE-58F2DBF4BFA8}"/>
              </a:ext>
            </a:extLst>
          </p:cNvPr>
          <p:cNvSpPr/>
          <p:nvPr/>
        </p:nvSpPr>
        <p:spPr>
          <a:xfrm>
            <a:off x="4766884" y="132053"/>
            <a:ext cx="1027521" cy="531817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 4</a:t>
            </a:r>
          </a:p>
          <a:p>
            <a:r>
              <a:rPr lang="en-GB" sz="1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Spring 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D30C0E-743D-3B0C-8CED-1BEDF8A900B4}"/>
              </a:ext>
            </a:extLst>
          </p:cNvPr>
          <p:cNvSpPr txBox="1"/>
          <p:nvPr/>
        </p:nvSpPr>
        <p:spPr>
          <a:xfrm>
            <a:off x="167887" y="125333"/>
            <a:ext cx="4505385" cy="5062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000" b="1" dirty="0"/>
              <a:t>Sticky Knowledge : Sports</a:t>
            </a:r>
          </a:p>
        </p:txBody>
      </p:sp>
      <p:pic>
        <p:nvPicPr>
          <p:cNvPr id="7" name="Picture 2" descr="Logo">
            <a:extLst>
              <a:ext uri="{FF2B5EF4-FFF2-40B4-BE49-F238E27FC236}">
                <a16:creationId xmlns:a16="http://schemas.microsoft.com/office/drawing/2014/main" id="{ABE2261E-4CEE-085C-389E-454221D24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258" y="196649"/>
            <a:ext cx="437147" cy="440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2A968D62-5DCA-69AC-C75A-838BECAFD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799" y="7994536"/>
            <a:ext cx="661682" cy="59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8933EB5D-4AA2-9E31-6874-31A508165F88}"/>
              </a:ext>
            </a:extLst>
          </p:cNvPr>
          <p:cNvSpPr txBox="1"/>
          <p:nvPr/>
        </p:nvSpPr>
        <p:spPr>
          <a:xfrm>
            <a:off x="1017889" y="7993545"/>
            <a:ext cx="20126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Le chocolat – chocolate</a:t>
            </a:r>
          </a:p>
          <a:p>
            <a:r>
              <a:rPr lang="en-GB" sz="1200" dirty="0"/>
              <a:t>Le lapin – the bunny</a:t>
            </a:r>
          </a:p>
          <a:p>
            <a:r>
              <a:rPr lang="en-GB" sz="1200" dirty="0"/>
              <a:t>Le poisson – the fish</a:t>
            </a:r>
          </a:p>
          <a:p>
            <a:r>
              <a:rPr lang="en-GB" sz="1200" dirty="0"/>
              <a:t>La cloche – the bell</a:t>
            </a:r>
          </a:p>
          <a:p>
            <a:r>
              <a:rPr lang="en-GB" sz="1200" dirty="0"/>
              <a:t>La tradition – tradition</a:t>
            </a:r>
          </a:p>
          <a:p>
            <a:r>
              <a:rPr lang="en-GB" sz="1200" dirty="0"/>
              <a:t>L’oeuf – the egg</a:t>
            </a:r>
          </a:p>
        </p:txBody>
      </p:sp>
      <p:pic>
        <p:nvPicPr>
          <p:cNvPr id="20" name="Picture 2" descr="LE BLOG DE MADAME BIRTWISTLE: Les Cloches Volantes">
            <a:extLst>
              <a:ext uri="{FF2B5EF4-FFF2-40B4-BE49-F238E27FC236}">
                <a16:creationId xmlns:a16="http://schemas.microsoft.com/office/drawing/2014/main" id="{E0EC6686-0E7B-4F4F-7C00-AAC45D9B78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918" y="7995109"/>
            <a:ext cx="849339" cy="849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8E63280-F02E-E4D6-6D86-B69937467238}"/>
              </a:ext>
            </a:extLst>
          </p:cNvPr>
          <p:cNvSpPr txBox="1"/>
          <p:nvPr/>
        </p:nvSpPr>
        <p:spPr>
          <a:xfrm>
            <a:off x="177276" y="7560072"/>
            <a:ext cx="2633709" cy="2769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Easter Traditions in France – Pâques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54D4258-757B-647E-79EC-5D79E66F666B}"/>
              </a:ext>
            </a:extLst>
          </p:cNvPr>
          <p:cNvSpPr txBox="1"/>
          <p:nvPr/>
        </p:nvSpPr>
        <p:spPr>
          <a:xfrm>
            <a:off x="2810985" y="8031282"/>
            <a:ext cx="3429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Le panier – the basket</a:t>
            </a:r>
          </a:p>
          <a:p>
            <a:r>
              <a:rPr lang="en-GB" sz="1200" dirty="0"/>
              <a:t>Chocolat au lait – milk chocolate</a:t>
            </a:r>
          </a:p>
          <a:p>
            <a:r>
              <a:rPr lang="en-GB" sz="1200" dirty="0"/>
              <a:t>Chocolat blanc – white chocolate</a:t>
            </a:r>
          </a:p>
          <a:p>
            <a:r>
              <a:rPr lang="en-GB" sz="1200" dirty="0"/>
              <a:t>Chocolat noir – dark chocolate</a:t>
            </a:r>
          </a:p>
          <a:p>
            <a:r>
              <a:rPr lang="en-GB" sz="1200" dirty="0"/>
              <a:t>la châsse aux oeufs – Easter eggs hunt</a:t>
            </a:r>
          </a:p>
          <a:p>
            <a:r>
              <a:rPr lang="en-GB" sz="1200" dirty="0"/>
              <a:t>Les oeufs en chocolat – chocolate eggs</a:t>
            </a:r>
          </a:p>
        </p:txBody>
      </p:sp>
      <p:pic>
        <p:nvPicPr>
          <p:cNvPr id="35" name="Picture 4" descr="Poisson d'avril - Bricolage et activité ...">
            <a:extLst>
              <a:ext uri="{FF2B5EF4-FFF2-40B4-BE49-F238E27FC236}">
                <a16:creationId xmlns:a16="http://schemas.microsoft.com/office/drawing/2014/main" id="{9EC60302-9153-1DA6-8773-82647823D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113" y="7040803"/>
            <a:ext cx="1835328" cy="810646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6FCD4640-613F-BC7B-AF5B-5D1D807DE3C8}"/>
              </a:ext>
            </a:extLst>
          </p:cNvPr>
          <p:cNvSpPr/>
          <p:nvPr/>
        </p:nvSpPr>
        <p:spPr>
          <a:xfrm>
            <a:off x="3961170" y="7434161"/>
            <a:ext cx="826609" cy="339792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1</a:t>
            </a:r>
            <a:r>
              <a:rPr lang="en-GB" sz="800" baseline="30000" dirty="0">
                <a:solidFill>
                  <a:schemeClr val="tx1"/>
                </a:solidFill>
              </a:rPr>
              <a:t>st</a:t>
            </a:r>
            <a:r>
              <a:rPr lang="en-GB" sz="800" dirty="0">
                <a:solidFill>
                  <a:schemeClr val="tx1"/>
                </a:solidFill>
              </a:rPr>
              <a:t> of</a:t>
            </a:r>
          </a:p>
          <a:p>
            <a:pPr algn="ctr"/>
            <a:r>
              <a:rPr lang="en-GB" sz="800" dirty="0">
                <a:solidFill>
                  <a:schemeClr val="tx1"/>
                </a:solidFill>
              </a:rPr>
              <a:t> April in France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D72340B-4EF6-2B4E-B8BF-C16B3B31F997}"/>
              </a:ext>
            </a:extLst>
          </p:cNvPr>
          <p:cNvSpPr/>
          <p:nvPr/>
        </p:nvSpPr>
        <p:spPr>
          <a:xfrm>
            <a:off x="177276" y="7947534"/>
            <a:ext cx="5617129" cy="1321814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6" descr="Poule garnie / chocolat au lait ...">
            <a:extLst>
              <a:ext uri="{FF2B5EF4-FFF2-40B4-BE49-F238E27FC236}">
                <a16:creationId xmlns:a16="http://schemas.microsoft.com/office/drawing/2014/main" id="{A5C66751-A40A-1475-52BC-A59540E0C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73" y="8610763"/>
            <a:ext cx="591884" cy="59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ross 39">
            <a:extLst>
              <a:ext uri="{FF2B5EF4-FFF2-40B4-BE49-F238E27FC236}">
                <a16:creationId xmlns:a16="http://schemas.microsoft.com/office/drawing/2014/main" id="{131C9824-474F-B5B9-009D-B4D20D54E4AD}"/>
              </a:ext>
            </a:extLst>
          </p:cNvPr>
          <p:cNvSpPr/>
          <p:nvPr/>
        </p:nvSpPr>
        <p:spPr>
          <a:xfrm rot="19935417">
            <a:off x="3184868" y="3870190"/>
            <a:ext cx="272921" cy="244543"/>
          </a:xfrm>
          <a:prstGeom prst="plus">
            <a:avLst>
              <a:gd name="adj" fmla="val 4192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30CC9B55-2CF1-4A95-1A2C-C252856E0C9B}"/>
              </a:ext>
            </a:extLst>
          </p:cNvPr>
          <p:cNvSpPr/>
          <p:nvPr/>
        </p:nvSpPr>
        <p:spPr>
          <a:xfrm>
            <a:off x="3799648" y="2793837"/>
            <a:ext cx="195175" cy="202299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 dirty="0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A8AF8407-F85D-F07F-CA1E-E917F0147EA7}"/>
              </a:ext>
            </a:extLst>
          </p:cNvPr>
          <p:cNvSpPr/>
          <p:nvPr/>
        </p:nvSpPr>
        <p:spPr>
          <a:xfrm>
            <a:off x="4219720" y="2805082"/>
            <a:ext cx="211004" cy="18830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DB782B99-A176-D171-3503-51824DC91B3B}"/>
              </a:ext>
            </a:extLst>
          </p:cNvPr>
          <p:cNvSpPr/>
          <p:nvPr/>
        </p:nvSpPr>
        <p:spPr>
          <a:xfrm>
            <a:off x="3870829" y="2666806"/>
            <a:ext cx="498936" cy="131682"/>
          </a:xfrm>
          <a:custGeom>
            <a:avLst/>
            <a:gdLst>
              <a:gd name="connsiteX0" fmla="*/ 0 w 1213575"/>
              <a:gd name="connsiteY0" fmla="*/ 253495 h 272001"/>
              <a:gd name="connsiteX1" fmla="*/ 249382 w 1213575"/>
              <a:gd name="connsiteY1" fmla="*/ 45677 h 272001"/>
              <a:gd name="connsiteX2" fmla="*/ 1080655 w 1213575"/>
              <a:gd name="connsiteY2" fmla="*/ 17968 h 272001"/>
              <a:gd name="connsiteX3" fmla="*/ 1205346 w 1213575"/>
              <a:gd name="connsiteY3" fmla="*/ 267350 h 272001"/>
              <a:gd name="connsiteX4" fmla="*/ 1191491 w 1213575"/>
              <a:gd name="connsiteY4" fmla="*/ 156513 h 27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3575" h="272001">
                <a:moveTo>
                  <a:pt x="0" y="253495"/>
                </a:moveTo>
                <a:cubicBezTo>
                  <a:pt x="34636" y="169213"/>
                  <a:pt x="69273" y="84931"/>
                  <a:pt x="249382" y="45677"/>
                </a:cubicBezTo>
                <a:cubicBezTo>
                  <a:pt x="429491" y="6423"/>
                  <a:pt x="921328" y="-18977"/>
                  <a:pt x="1080655" y="17968"/>
                </a:cubicBezTo>
                <a:cubicBezTo>
                  <a:pt x="1239982" y="54913"/>
                  <a:pt x="1186873" y="244259"/>
                  <a:pt x="1205346" y="267350"/>
                </a:cubicBezTo>
                <a:cubicBezTo>
                  <a:pt x="1223819" y="290441"/>
                  <a:pt x="1207655" y="223477"/>
                  <a:pt x="1191491" y="156513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A2F40964-629C-9107-5AE9-BC3DEC1F5454}"/>
              </a:ext>
            </a:extLst>
          </p:cNvPr>
          <p:cNvCxnSpPr/>
          <p:nvPr/>
        </p:nvCxnSpPr>
        <p:spPr>
          <a:xfrm>
            <a:off x="2722577" y="8031282"/>
            <a:ext cx="0" cy="1171365"/>
          </a:xfrm>
          <a:prstGeom prst="lin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9" name="Picture 58">
            <a:extLst>
              <a:ext uri="{FF2B5EF4-FFF2-40B4-BE49-F238E27FC236}">
                <a16:creationId xmlns:a16="http://schemas.microsoft.com/office/drawing/2014/main" id="{0692878D-7BE8-B41F-887A-367565B21267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889096" y="2474871"/>
            <a:ext cx="644361" cy="520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454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52" grpId="0" animBg="1"/>
      <p:bldP spid="63" grpId="0" animBg="1"/>
      <p:bldP spid="64" grpId="0" animBg="1"/>
      <p:bldP spid="41" grpId="0" animBg="1"/>
      <p:bldP spid="43" grpId="0" animBg="1"/>
      <p:bldP spid="5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13055</TotalTime>
  <Words>487</Words>
  <Application>Microsoft Office PowerPoint</Application>
  <PresentationFormat>A4 Paper (210x297 mm)</PresentationFormat>
  <Paragraphs>98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raby</dc:creator>
  <cp:lastModifiedBy>sophie raby</cp:lastModifiedBy>
  <cp:revision>24</cp:revision>
  <cp:lastPrinted>2024-02-21T20:44:07Z</cp:lastPrinted>
  <dcterms:created xsi:type="dcterms:W3CDTF">2023-01-04T21:40:51Z</dcterms:created>
  <dcterms:modified xsi:type="dcterms:W3CDTF">2025-02-20T11:12:47Z</dcterms:modified>
</cp:coreProperties>
</file>