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09" autoAdjust="0"/>
    <p:restoredTop sz="94291" autoAdjust="0"/>
  </p:normalViewPr>
  <p:slideViewPr>
    <p:cSldViewPr snapToGrid="0">
      <p:cViewPr>
        <p:scale>
          <a:sx n="100" d="100"/>
          <a:sy n="100" d="100"/>
        </p:scale>
        <p:origin x="1350" y="-3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435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503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12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563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787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41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413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191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008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374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173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tmp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E27D9A98-B3E3-C97D-FB98-EBE11A9A1659}"/>
              </a:ext>
            </a:extLst>
          </p:cNvPr>
          <p:cNvSpPr/>
          <p:nvPr/>
        </p:nvSpPr>
        <p:spPr>
          <a:xfrm>
            <a:off x="2258731" y="1522421"/>
            <a:ext cx="2348280" cy="4200398"/>
          </a:xfrm>
          <a:prstGeom prst="rect">
            <a:avLst/>
          </a:prstGeom>
          <a:noFill/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13">
              <a:ln>
                <a:solidFill>
                  <a:schemeClr val="accent3"/>
                </a:solidFill>
              </a:ln>
              <a:noFill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E12D400-A13E-8775-1BB7-D4D40CB17FE6}"/>
              </a:ext>
            </a:extLst>
          </p:cNvPr>
          <p:cNvSpPr txBox="1"/>
          <p:nvPr/>
        </p:nvSpPr>
        <p:spPr>
          <a:xfrm>
            <a:off x="149084" y="760229"/>
            <a:ext cx="196719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L’histoire – les 4 amis –</a:t>
            </a:r>
          </a:p>
          <a:p>
            <a:pPr algn="ctr"/>
            <a:r>
              <a:rPr lang="en-GB" sz="1200" b="1" dirty="0"/>
              <a:t> the story</a:t>
            </a:r>
            <a:endParaRPr lang="en-GB" sz="1200" i="1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9F93D04-A0A1-3F88-B13B-0C13DD973695}"/>
              </a:ext>
            </a:extLst>
          </p:cNvPr>
          <p:cNvSpPr/>
          <p:nvPr/>
        </p:nvSpPr>
        <p:spPr>
          <a:xfrm>
            <a:off x="4776770" y="4230348"/>
            <a:ext cx="1058571" cy="1723549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rouge  </a:t>
            </a:r>
            <a:r>
              <a:rPr lang="fr-FR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200" b="1" dirty="0">
                <a:solidFill>
                  <a:srgbClr val="FFFF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jaune </a:t>
            </a:r>
            <a:endParaRPr lang="en-GB" b="1" dirty="0">
              <a:solidFill>
                <a:srgbClr val="FFFF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fr-FR" sz="1200" b="1" dirty="0">
                <a:solidFill>
                  <a:srgbClr val="70AD47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vert</a:t>
            </a:r>
            <a:r>
              <a:rPr lang="fr-FR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fr-FR" sz="1200" b="1" dirty="0">
                <a:solidFill>
                  <a:schemeClr val="accent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orange </a:t>
            </a:r>
          </a:p>
          <a:p>
            <a:pPr algn="ctr"/>
            <a:r>
              <a:rPr lang="fr-FR" sz="1200" b="1" dirty="0">
                <a:solidFill>
                  <a:srgbClr val="7030A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violet   </a:t>
            </a:r>
            <a:r>
              <a:rPr lang="fr-FR" sz="1200" b="1" dirty="0">
                <a:solidFill>
                  <a:srgbClr val="FF33CC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rose </a:t>
            </a:r>
            <a:r>
              <a:rPr lang="fr-FR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fr-FR" sz="1200" b="1" dirty="0">
                <a:solidFill>
                  <a:srgbClr val="5B9BD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bleu    </a:t>
            </a:r>
            <a:r>
              <a:rPr lang="fr-FR" sz="1200" b="1" dirty="0">
                <a:solidFill>
                  <a:schemeClr val="accent2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marron</a:t>
            </a:r>
          </a:p>
          <a:p>
            <a:pPr algn="ctr">
              <a:spcAft>
                <a:spcPts val="554"/>
              </a:spcAft>
            </a:pPr>
            <a:r>
              <a:rPr lang="fr-FR" sz="1200" b="1" dirty="0">
                <a:solidFill>
                  <a:schemeClr val="bg1">
                    <a:lumMod val="6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gris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fr-FR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noir</a:t>
            </a:r>
          </a:p>
          <a:p>
            <a:pPr algn="ctr">
              <a:spcAft>
                <a:spcPts val="554"/>
              </a:spcAft>
            </a:pPr>
            <a:r>
              <a:rPr lang="fr-FR" sz="1200" b="1" dirty="0">
                <a:solidFill>
                  <a:schemeClr val="bg1"/>
                </a:solidFill>
                <a:highlight>
                  <a:srgbClr val="0000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 blanc </a:t>
            </a:r>
            <a:r>
              <a:rPr lang="fr-FR" sz="1200" b="1" dirty="0">
                <a:highlight>
                  <a:srgbClr val="0000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554"/>
              </a:spcAft>
            </a:pPr>
            <a:r>
              <a:rPr lang="fr-FR" sz="12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fr-FR" sz="1200" b="1" dirty="0">
                <a:solidFill>
                  <a:schemeClr val="accent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fr-FR" sz="1200" b="1" dirty="0">
                <a:solidFill>
                  <a:schemeClr val="accent6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fr-FR" sz="1200" b="1" dirty="0">
                <a:solidFill>
                  <a:schemeClr val="accent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fr-FR" sz="1200" b="1" dirty="0">
                <a:solidFill>
                  <a:schemeClr val="accent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fr-FR" sz="12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fr-FR" sz="1200" b="1" dirty="0">
                <a:solidFill>
                  <a:srgbClr val="CC0099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fr-FR" sz="1200" b="1" dirty="0">
                <a:solidFill>
                  <a:schemeClr val="accent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fr-FR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fr-FR" sz="1200" b="1" dirty="0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endParaRPr lang="en-GB" sz="1400" dirty="0">
              <a:solidFill>
                <a:srgbClr val="7030A0"/>
              </a:solidFill>
              <a:highlight>
                <a:srgbClr val="000000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FD6F86-BEBC-608B-F991-FA920B81F41B}"/>
              </a:ext>
            </a:extLst>
          </p:cNvPr>
          <p:cNvSpPr txBox="1"/>
          <p:nvPr/>
        </p:nvSpPr>
        <p:spPr>
          <a:xfrm>
            <a:off x="4776770" y="3712141"/>
            <a:ext cx="105857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Les couleurs - </a:t>
            </a:r>
            <a:r>
              <a:rPr lang="en-GB" sz="1200" i="1" dirty="0"/>
              <a:t>Colours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45CF285-CCF4-C538-465F-85FCF92DFF53}"/>
              </a:ext>
            </a:extLst>
          </p:cNvPr>
          <p:cNvSpPr txBox="1"/>
          <p:nvPr/>
        </p:nvSpPr>
        <p:spPr>
          <a:xfrm>
            <a:off x="2262580" y="786272"/>
            <a:ext cx="234536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Les </a:t>
            </a:r>
            <a:r>
              <a:rPr lang="en-GB" sz="1200" b="1" dirty="0" err="1"/>
              <a:t>animaux</a:t>
            </a:r>
            <a:r>
              <a:rPr lang="en-GB" sz="1200" b="1" dirty="0"/>
              <a:t>  de la </a:t>
            </a:r>
            <a:r>
              <a:rPr lang="en-GB" sz="1200" b="1" dirty="0" err="1"/>
              <a:t>ferme</a:t>
            </a:r>
            <a:r>
              <a:rPr lang="en-GB" sz="1200" b="1" dirty="0"/>
              <a:t> - Farm animals </a:t>
            </a:r>
          </a:p>
          <a:p>
            <a:r>
              <a:rPr lang="en-GB" sz="1200" b="1" dirty="0"/>
              <a:t>Les </a:t>
            </a:r>
            <a:r>
              <a:rPr lang="en-GB" sz="1200" b="1" dirty="0" err="1"/>
              <a:t>animaux</a:t>
            </a:r>
            <a:r>
              <a:rPr lang="en-GB" sz="1200" b="1" dirty="0"/>
              <a:t> domestiques – Pets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DF71BED-7914-9570-23EB-D3C05C3438F2}"/>
              </a:ext>
            </a:extLst>
          </p:cNvPr>
          <p:cNvSpPr txBox="1"/>
          <p:nvPr/>
        </p:nvSpPr>
        <p:spPr>
          <a:xfrm>
            <a:off x="4768511" y="786272"/>
            <a:ext cx="105857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French phonics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01AB3B00-B918-983F-A9D4-B10BD9D55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0902" y="1370339"/>
            <a:ext cx="739484" cy="560987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D28AC7E5-4ECD-93F5-0141-365D62924F00}"/>
              </a:ext>
            </a:extLst>
          </p:cNvPr>
          <p:cNvSpPr txBox="1"/>
          <p:nvPr/>
        </p:nvSpPr>
        <p:spPr>
          <a:xfrm>
            <a:off x="146629" y="1281121"/>
            <a:ext cx="1979686" cy="280076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L’histoire : the story</a:t>
            </a:r>
          </a:p>
          <a:p>
            <a:r>
              <a:rPr lang="en-GB" sz="1100" dirty="0"/>
              <a:t>4 : quatre</a:t>
            </a:r>
          </a:p>
          <a:p>
            <a:r>
              <a:rPr lang="en-GB" sz="1100" dirty="0"/>
              <a:t>Les amis : the friends</a:t>
            </a:r>
          </a:p>
          <a:p>
            <a:r>
              <a:rPr lang="en-GB" sz="1100" dirty="0"/>
              <a:t>Les 4 amis : the 4 friends</a:t>
            </a:r>
          </a:p>
          <a:p>
            <a:r>
              <a:rPr lang="en-GB" sz="1100" dirty="0"/>
              <a:t>L’arbre : the tree</a:t>
            </a:r>
          </a:p>
          <a:p>
            <a:r>
              <a:rPr lang="en-GB" sz="1100" dirty="0"/>
              <a:t>La pomme : the apple</a:t>
            </a:r>
          </a:p>
          <a:p>
            <a:r>
              <a:rPr lang="en-GB" sz="1100" dirty="0"/>
              <a:t>Rouge : red </a:t>
            </a:r>
          </a:p>
          <a:p>
            <a:r>
              <a:rPr lang="en-GB" sz="1100" dirty="0"/>
              <a:t>La pomme rouge : the red apple</a:t>
            </a:r>
          </a:p>
          <a:p>
            <a:r>
              <a:rPr lang="en-GB" sz="1100" dirty="0"/>
              <a:t>La maison : the house</a:t>
            </a:r>
          </a:p>
          <a:p>
            <a:r>
              <a:rPr lang="en-GB" sz="1100" dirty="0"/>
              <a:t>Le cheval : the horse</a:t>
            </a:r>
          </a:p>
          <a:p>
            <a:r>
              <a:rPr lang="en-GB" sz="1100" dirty="0"/>
              <a:t>Le mouton : the sheep</a:t>
            </a:r>
          </a:p>
          <a:p>
            <a:r>
              <a:rPr lang="en-GB" sz="1100" dirty="0"/>
              <a:t>Le lapin : the rabbit</a:t>
            </a:r>
          </a:p>
          <a:p>
            <a:r>
              <a:rPr lang="en-GB" sz="1100" dirty="0"/>
              <a:t>La souris : the mouse</a:t>
            </a:r>
          </a:p>
          <a:p>
            <a:r>
              <a:rPr lang="en-GB" sz="1100" dirty="0"/>
              <a:t>J’ai faim : I am hungry</a:t>
            </a:r>
          </a:p>
          <a:p>
            <a:r>
              <a:rPr lang="en-GB" sz="1100" dirty="0"/>
              <a:t>Au revoir : goodbye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1DB368D-C493-7962-AD38-204849DBCFFD}"/>
              </a:ext>
            </a:extLst>
          </p:cNvPr>
          <p:cNvSpPr/>
          <p:nvPr/>
        </p:nvSpPr>
        <p:spPr>
          <a:xfrm>
            <a:off x="4776770" y="1339410"/>
            <a:ext cx="1058570" cy="2322797"/>
          </a:xfrm>
          <a:prstGeom prst="rect">
            <a:avLst/>
          </a:prstGeom>
          <a:noFill/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>
              <a:ln>
                <a:solidFill>
                  <a:schemeClr val="accent3"/>
                </a:solidFill>
              </a:ln>
              <a:noFill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3BA952-7E50-C387-0029-8E7A5B21C2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394" y="1633059"/>
            <a:ext cx="2246483" cy="32726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9A07EC-C383-8541-6E1C-5E833DE6ED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569" y="4942454"/>
            <a:ext cx="2143424" cy="73865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BFDFF57-8D7E-257E-9DA6-64ACF32E53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8550" y="3338990"/>
            <a:ext cx="496397" cy="49451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325AAA3-1FB2-2623-339B-666B90D4E6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1909" y="4158971"/>
            <a:ext cx="587020" cy="46675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3691A67-2C85-50D8-A2D4-12BB432B3D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7100" y="4150083"/>
            <a:ext cx="569879" cy="46654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C8EFEFF-926A-CCCA-55A3-9C811A6B2E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27726" y="4990517"/>
            <a:ext cx="531044" cy="542319"/>
          </a:xfrm>
          <a:prstGeom prst="rect">
            <a:avLst/>
          </a:prstGeom>
        </p:spPr>
      </p:pic>
      <p:pic>
        <p:nvPicPr>
          <p:cNvPr id="42" name="Picture 2" descr="Cartoon Guinea Pig Vector Illustration Stock Illustration - Download Image  Now - Guinea Pig, Hamster, Vector - iStock">
            <a:extLst>
              <a:ext uri="{FF2B5EF4-FFF2-40B4-BE49-F238E27FC236}">
                <a16:creationId xmlns:a16="http://schemas.microsoft.com/office/drawing/2014/main" id="{AEA83C01-31FB-D19C-3CB0-1A48B3BCD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122" y="4995337"/>
            <a:ext cx="582317" cy="47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5726FBD6-19EC-8002-1659-DF1E0234C3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42684" y="5009560"/>
            <a:ext cx="550461" cy="440057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84D402D5-94FC-846F-FE56-F9A469EFED02}"/>
              </a:ext>
            </a:extLst>
          </p:cNvPr>
          <p:cNvSpPr txBox="1"/>
          <p:nvPr/>
        </p:nvSpPr>
        <p:spPr>
          <a:xfrm>
            <a:off x="3894652" y="3776507"/>
            <a:ext cx="587020" cy="22018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831" b="1" dirty="0"/>
              <a:t>La tortue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4CADEE2-DC36-3E2F-6893-15CA7D2DF7C8}"/>
              </a:ext>
            </a:extLst>
          </p:cNvPr>
          <p:cNvSpPr txBox="1"/>
          <p:nvPr/>
        </p:nvSpPr>
        <p:spPr>
          <a:xfrm>
            <a:off x="3883034" y="4595628"/>
            <a:ext cx="569879" cy="1881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23" b="1" dirty="0"/>
              <a:t>Le hamster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40EF0C8-C6B4-6BE3-1198-4D7F24F5DC93}"/>
              </a:ext>
            </a:extLst>
          </p:cNvPr>
          <p:cNvSpPr txBox="1"/>
          <p:nvPr/>
        </p:nvSpPr>
        <p:spPr>
          <a:xfrm>
            <a:off x="3822727" y="5424042"/>
            <a:ext cx="604106" cy="2042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727" b="1" dirty="0"/>
              <a:t>Le serpent</a:t>
            </a:r>
          </a:p>
        </p:txBody>
      </p:sp>
      <p:sp>
        <p:nvSpPr>
          <p:cNvPr id="1032" name="TextBox 1031">
            <a:extLst>
              <a:ext uri="{FF2B5EF4-FFF2-40B4-BE49-F238E27FC236}">
                <a16:creationId xmlns:a16="http://schemas.microsoft.com/office/drawing/2014/main" id="{E7040AEF-7024-EAA7-2510-E5AF148CA727}"/>
              </a:ext>
            </a:extLst>
          </p:cNvPr>
          <p:cNvSpPr txBox="1"/>
          <p:nvPr/>
        </p:nvSpPr>
        <p:spPr>
          <a:xfrm>
            <a:off x="2417430" y="5430724"/>
            <a:ext cx="542416" cy="2042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727" b="1" dirty="0"/>
              <a:t>Le lézard</a:t>
            </a:r>
          </a:p>
        </p:txBody>
      </p:sp>
      <p:sp>
        <p:nvSpPr>
          <p:cNvPr id="1033" name="TextBox 1032">
            <a:extLst>
              <a:ext uri="{FF2B5EF4-FFF2-40B4-BE49-F238E27FC236}">
                <a16:creationId xmlns:a16="http://schemas.microsoft.com/office/drawing/2014/main" id="{159227AE-87F8-5C12-D830-F619F6C262F7}"/>
              </a:ext>
            </a:extLst>
          </p:cNvPr>
          <p:cNvSpPr txBox="1"/>
          <p:nvPr/>
        </p:nvSpPr>
        <p:spPr>
          <a:xfrm>
            <a:off x="3152589" y="4603407"/>
            <a:ext cx="569879" cy="1881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23" b="1" dirty="0"/>
              <a:t>Le poisson</a:t>
            </a:r>
          </a:p>
        </p:txBody>
      </p:sp>
      <p:sp>
        <p:nvSpPr>
          <p:cNvPr id="1035" name="TextBox 1034">
            <a:extLst>
              <a:ext uri="{FF2B5EF4-FFF2-40B4-BE49-F238E27FC236}">
                <a16:creationId xmlns:a16="http://schemas.microsoft.com/office/drawing/2014/main" id="{859ACA54-60DA-0D35-F1D3-3228216C156E}"/>
              </a:ext>
            </a:extLst>
          </p:cNvPr>
          <p:cNvSpPr txBox="1"/>
          <p:nvPr/>
        </p:nvSpPr>
        <p:spPr>
          <a:xfrm>
            <a:off x="3135218" y="5367056"/>
            <a:ext cx="53104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" b="1" dirty="0"/>
              <a:t>Le cochon d’Inde</a:t>
            </a:r>
          </a:p>
        </p:txBody>
      </p:sp>
      <p:pic>
        <p:nvPicPr>
          <p:cNvPr id="1044" name="Picture 1043" descr="LCP New Generation Primary French Photocopiable &amp; Activity sheets File 1 - Adobe Reader">
            <a:extLst>
              <a:ext uri="{FF2B5EF4-FFF2-40B4-BE49-F238E27FC236}">
                <a16:creationId xmlns:a16="http://schemas.microsoft.com/office/drawing/2014/main" id="{FC95446B-5403-9885-607F-47228AC4DB6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5" t="20030" r="15152" b="8171"/>
          <a:stretch/>
        </p:blipFill>
        <p:spPr>
          <a:xfrm>
            <a:off x="1515114" y="1318734"/>
            <a:ext cx="610802" cy="458101"/>
          </a:xfrm>
          <a:prstGeom prst="rect">
            <a:avLst/>
          </a:prstGeom>
        </p:spPr>
      </p:pic>
      <p:sp>
        <p:nvSpPr>
          <p:cNvPr id="1047" name="TextBox 1046">
            <a:extLst>
              <a:ext uri="{FF2B5EF4-FFF2-40B4-BE49-F238E27FC236}">
                <a16:creationId xmlns:a16="http://schemas.microsoft.com/office/drawing/2014/main" id="{407B7DCA-AD55-8EE6-F53E-D9AF0E2A6B8B}"/>
              </a:ext>
            </a:extLst>
          </p:cNvPr>
          <p:cNvSpPr txBox="1"/>
          <p:nvPr/>
        </p:nvSpPr>
        <p:spPr>
          <a:xfrm>
            <a:off x="124113" y="4184469"/>
            <a:ext cx="2001803" cy="24147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69" b="1" dirty="0"/>
              <a:t>Les parties du corps – body parts </a:t>
            </a:r>
            <a:endParaRPr lang="en-GB" sz="969" i="1" dirty="0"/>
          </a:p>
        </p:txBody>
      </p:sp>
      <p:sp>
        <p:nvSpPr>
          <p:cNvPr id="1048" name="TextBox 1047">
            <a:extLst>
              <a:ext uri="{FF2B5EF4-FFF2-40B4-BE49-F238E27FC236}">
                <a16:creationId xmlns:a16="http://schemas.microsoft.com/office/drawing/2014/main" id="{BD42369F-FCE4-CDA7-8733-262E31AD4EC8}"/>
              </a:ext>
            </a:extLst>
          </p:cNvPr>
          <p:cNvSpPr txBox="1"/>
          <p:nvPr/>
        </p:nvSpPr>
        <p:spPr>
          <a:xfrm>
            <a:off x="107306" y="4551498"/>
            <a:ext cx="2008977" cy="1732910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  <a:p>
            <a:endParaRPr lang="en-GB" sz="969" dirty="0"/>
          </a:p>
        </p:txBody>
      </p:sp>
      <p:pic>
        <p:nvPicPr>
          <p:cNvPr id="1049" name="Picture 4" descr="Image result for clipart dog">
            <a:extLst>
              <a:ext uri="{FF2B5EF4-FFF2-40B4-BE49-F238E27FC236}">
                <a16:creationId xmlns:a16="http://schemas.microsoft.com/office/drawing/2014/main" id="{65A50FAF-AACF-1080-73A5-FF8664239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97" y="4816771"/>
            <a:ext cx="630339" cy="64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0" name="TextBox 1049">
            <a:extLst>
              <a:ext uri="{FF2B5EF4-FFF2-40B4-BE49-F238E27FC236}">
                <a16:creationId xmlns:a16="http://schemas.microsoft.com/office/drawing/2014/main" id="{5D70F507-E7C8-98F5-83B1-DE15C39BEFCE}"/>
              </a:ext>
            </a:extLst>
          </p:cNvPr>
          <p:cNvSpPr txBox="1"/>
          <p:nvPr/>
        </p:nvSpPr>
        <p:spPr>
          <a:xfrm>
            <a:off x="1088910" y="5465649"/>
            <a:ext cx="696024" cy="2414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9" dirty="0"/>
              <a:t>Les pattes</a:t>
            </a:r>
          </a:p>
        </p:txBody>
      </p:sp>
      <p:sp>
        <p:nvSpPr>
          <p:cNvPr id="1051" name="TextBox 1050">
            <a:extLst>
              <a:ext uri="{FF2B5EF4-FFF2-40B4-BE49-F238E27FC236}">
                <a16:creationId xmlns:a16="http://schemas.microsoft.com/office/drawing/2014/main" id="{3DDBB933-5774-72B9-B29A-470F3D026C26}"/>
              </a:ext>
            </a:extLst>
          </p:cNvPr>
          <p:cNvSpPr txBox="1"/>
          <p:nvPr/>
        </p:nvSpPr>
        <p:spPr>
          <a:xfrm>
            <a:off x="190828" y="4624334"/>
            <a:ext cx="534121" cy="2414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9" dirty="0"/>
              <a:t>La tête</a:t>
            </a:r>
          </a:p>
        </p:txBody>
      </p:sp>
      <p:sp>
        <p:nvSpPr>
          <p:cNvPr id="1054" name="TextBox 1053">
            <a:extLst>
              <a:ext uri="{FF2B5EF4-FFF2-40B4-BE49-F238E27FC236}">
                <a16:creationId xmlns:a16="http://schemas.microsoft.com/office/drawing/2014/main" id="{BA6CBAEF-9E8A-24DE-DB7D-AB8113FBB5FD}"/>
              </a:ext>
            </a:extLst>
          </p:cNvPr>
          <p:cNvSpPr txBox="1"/>
          <p:nvPr/>
        </p:nvSpPr>
        <p:spPr>
          <a:xfrm>
            <a:off x="1260434" y="4594844"/>
            <a:ext cx="647934" cy="2414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9" dirty="0"/>
              <a:t>La queue</a:t>
            </a:r>
          </a:p>
        </p:txBody>
      </p:sp>
      <p:sp>
        <p:nvSpPr>
          <p:cNvPr id="1055" name="TextBox 1054">
            <a:extLst>
              <a:ext uri="{FF2B5EF4-FFF2-40B4-BE49-F238E27FC236}">
                <a16:creationId xmlns:a16="http://schemas.microsoft.com/office/drawing/2014/main" id="{C4950244-940B-72F0-1BBC-888B4E2DC1EA}"/>
              </a:ext>
            </a:extLst>
          </p:cNvPr>
          <p:cNvSpPr txBox="1"/>
          <p:nvPr/>
        </p:nvSpPr>
        <p:spPr>
          <a:xfrm>
            <a:off x="415863" y="5445929"/>
            <a:ext cx="604653" cy="2414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9" dirty="0"/>
              <a:t>Le corps</a:t>
            </a:r>
          </a:p>
        </p:txBody>
      </p:sp>
      <p:pic>
        <p:nvPicPr>
          <p:cNvPr id="1058" name="Picture 6" descr="Image result for clipart chicken">
            <a:extLst>
              <a:ext uri="{FF2B5EF4-FFF2-40B4-BE49-F238E27FC236}">
                <a16:creationId xmlns:a16="http://schemas.microsoft.com/office/drawing/2014/main" id="{7D51FEFA-41A8-8C20-EDF0-C6211E588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74" y="5684835"/>
            <a:ext cx="551910" cy="55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9" name="TextBox 1058">
            <a:extLst>
              <a:ext uri="{FF2B5EF4-FFF2-40B4-BE49-F238E27FC236}">
                <a16:creationId xmlns:a16="http://schemas.microsoft.com/office/drawing/2014/main" id="{62FAB9C0-9D79-00C0-5491-537FE0F08EFF}"/>
              </a:ext>
            </a:extLst>
          </p:cNvPr>
          <p:cNvSpPr txBox="1"/>
          <p:nvPr/>
        </p:nvSpPr>
        <p:spPr>
          <a:xfrm>
            <a:off x="1264644" y="5945145"/>
            <a:ext cx="604653" cy="2414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9" dirty="0"/>
              <a:t>Les ailes</a:t>
            </a:r>
          </a:p>
        </p:txBody>
      </p:sp>
      <p:sp>
        <p:nvSpPr>
          <p:cNvPr id="1061" name="TextBox 1060">
            <a:extLst>
              <a:ext uri="{FF2B5EF4-FFF2-40B4-BE49-F238E27FC236}">
                <a16:creationId xmlns:a16="http://schemas.microsoft.com/office/drawing/2014/main" id="{FB19C138-541E-AC7E-E243-E5D4557C8816}"/>
              </a:ext>
            </a:extLst>
          </p:cNvPr>
          <p:cNvSpPr txBox="1"/>
          <p:nvPr/>
        </p:nvSpPr>
        <p:spPr>
          <a:xfrm>
            <a:off x="169388" y="5722818"/>
            <a:ext cx="510076" cy="2414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9" dirty="0"/>
              <a:t>Le bec</a:t>
            </a:r>
          </a:p>
        </p:txBody>
      </p:sp>
      <p:cxnSp>
        <p:nvCxnSpPr>
          <p:cNvPr id="1063" name="Straight Arrow Connector 1062">
            <a:extLst>
              <a:ext uri="{FF2B5EF4-FFF2-40B4-BE49-F238E27FC236}">
                <a16:creationId xmlns:a16="http://schemas.microsoft.com/office/drawing/2014/main" id="{0AB4604A-9989-FB3A-4018-0F8983EA117C}"/>
              </a:ext>
            </a:extLst>
          </p:cNvPr>
          <p:cNvCxnSpPr>
            <a:cxnSpLocks/>
            <a:stCxn id="1051" idx="3"/>
          </p:cNvCxnSpPr>
          <p:nvPr/>
        </p:nvCxnSpPr>
        <p:spPr>
          <a:xfrm>
            <a:off x="724949" y="4745072"/>
            <a:ext cx="83748" cy="923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68" name="Straight Arrow Connector 1067">
            <a:extLst>
              <a:ext uri="{FF2B5EF4-FFF2-40B4-BE49-F238E27FC236}">
                <a16:creationId xmlns:a16="http://schemas.microsoft.com/office/drawing/2014/main" id="{46553AA5-E014-2FCF-12BB-ACA40557A565}"/>
              </a:ext>
            </a:extLst>
          </p:cNvPr>
          <p:cNvCxnSpPr>
            <a:cxnSpLocks/>
          </p:cNvCxnSpPr>
          <p:nvPr/>
        </p:nvCxnSpPr>
        <p:spPr>
          <a:xfrm flipH="1">
            <a:off x="1431378" y="4807920"/>
            <a:ext cx="152542" cy="716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0" name="Straight Arrow Connector 1069">
            <a:extLst>
              <a:ext uri="{FF2B5EF4-FFF2-40B4-BE49-F238E27FC236}">
                <a16:creationId xmlns:a16="http://schemas.microsoft.com/office/drawing/2014/main" id="{C10825F8-B4BE-339F-33D7-B30B64AFCD0A}"/>
              </a:ext>
            </a:extLst>
          </p:cNvPr>
          <p:cNvCxnSpPr>
            <a:cxnSpLocks/>
            <a:stCxn id="1055" idx="0"/>
          </p:cNvCxnSpPr>
          <p:nvPr/>
        </p:nvCxnSpPr>
        <p:spPr>
          <a:xfrm flipV="1">
            <a:off x="718190" y="5181951"/>
            <a:ext cx="290398" cy="2639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1" name="Straight Arrow Connector 1070">
            <a:extLst>
              <a:ext uri="{FF2B5EF4-FFF2-40B4-BE49-F238E27FC236}">
                <a16:creationId xmlns:a16="http://schemas.microsoft.com/office/drawing/2014/main" id="{7D27036A-7969-C445-5DD9-4CD07F597AD6}"/>
              </a:ext>
            </a:extLst>
          </p:cNvPr>
          <p:cNvCxnSpPr>
            <a:cxnSpLocks/>
          </p:cNvCxnSpPr>
          <p:nvPr/>
        </p:nvCxnSpPr>
        <p:spPr>
          <a:xfrm>
            <a:off x="1074849" y="5465649"/>
            <a:ext cx="390065" cy="321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5" name="Straight Arrow Connector 1074">
            <a:extLst>
              <a:ext uri="{FF2B5EF4-FFF2-40B4-BE49-F238E27FC236}">
                <a16:creationId xmlns:a16="http://schemas.microsoft.com/office/drawing/2014/main" id="{2BAEB1F5-055C-2C85-3A29-28BBA6BA7001}"/>
              </a:ext>
            </a:extLst>
          </p:cNvPr>
          <p:cNvCxnSpPr>
            <a:cxnSpLocks/>
          </p:cNvCxnSpPr>
          <p:nvPr/>
        </p:nvCxnSpPr>
        <p:spPr>
          <a:xfrm>
            <a:off x="1278274" y="5374630"/>
            <a:ext cx="260040" cy="159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9" name="Straight Arrow Connector 1078">
            <a:extLst>
              <a:ext uri="{FF2B5EF4-FFF2-40B4-BE49-F238E27FC236}">
                <a16:creationId xmlns:a16="http://schemas.microsoft.com/office/drawing/2014/main" id="{43ABBAC0-B4A8-DC45-3FCC-5FD94AFDDCFC}"/>
              </a:ext>
            </a:extLst>
          </p:cNvPr>
          <p:cNvCxnSpPr>
            <a:cxnSpLocks/>
          </p:cNvCxnSpPr>
          <p:nvPr/>
        </p:nvCxnSpPr>
        <p:spPr>
          <a:xfrm flipH="1" flipV="1">
            <a:off x="1165022" y="5886953"/>
            <a:ext cx="389613" cy="893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82" name="Straight Arrow Connector 1081">
            <a:extLst>
              <a:ext uri="{FF2B5EF4-FFF2-40B4-BE49-F238E27FC236}">
                <a16:creationId xmlns:a16="http://schemas.microsoft.com/office/drawing/2014/main" id="{617DA3CB-0E02-9749-946A-2A1EC88B0AF1}"/>
              </a:ext>
            </a:extLst>
          </p:cNvPr>
          <p:cNvCxnSpPr>
            <a:cxnSpLocks/>
          </p:cNvCxnSpPr>
          <p:nvPr/>
        </p:nvCxnSpPr>
        <p:spPr>
          <a:xfrm flipV="1">
            <a:off x="613572" y="5846024"/>
            <a:ext cx="135066" cy="274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F45E83C1-D048-276A-C0C5-3D55EB7B8526}"/>
              </a:ext>
            </a:extLst>
          </p:cNvPr>
          <p:cNvSpPr/>
          <p:nvPr/>
        </p:nvSpPr>
        <p:spPr>
          <a:xfrm>
            <a:off x="4766884" y="132053"/>
            <a:ext cx="1027521" cy="531817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3</a:t>
            </a:r>
          </a:p>
          <a:p>
            <a:r>
              <a:rPr lang="en-GB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Spring 2</a:t>
            </a:r>
          </a:p>
        </p:txBody>
      </p:sp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FD744C5D-2ACF-823F-099A-78EE316F1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58" y="196649"/>
            <a:ext cx="437147" cy="44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E348ACF-0670-9E37-C003-8200275BB9A2}"/>
              </a:ext>
            </a:extLst>
          </p:cNvPr>
          <p:cNvSpPr txBox="1"/>
          <p:nvPr/>
        </p:nvSpPr>
        <p:spPr>
          <a:xfrm>
            <a:off x="2264845" y="5816453"/>
            <a:ext cx="2345365" cy="600164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J’ai un chien : I have a dog</a:t>
            </a:r>
          </a:p>
          <a:p>
            <a:r>
              <a:rPr lang="en-GB" sz="1100" b="1" dirty="0"/>
              <a:t>J’ai un chat : I have a cat</a:t>
            </a:r>
          </a:p>
          <a:p>
            <a:r>
              <a:rPr lang="en-GB" sz="1100" b="1" dirty="0"/>
              <a:t>J’ai 2 hamsters : I have 2 hamsters</a:t>
            </a:r>
          </a:p>
        </p:txBody>
      </p:sp>
      <p:pic>
        <p:nvPicPr>
          <p:cNvPr id="7" name="Picture 6" descr="Pencil Stock Vector Illustration ...">
            <a:extLst>
              <a:ext uri="{FF2B5EF4-FFF2-40B4-BE49-F238E27FC236}">
                <a16:creationId xmlns:a16="http://schemas.microsoft.com/office/drawing/2014/main" id="{03C56029-C3A7-9347-4108-5124D993E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017" y="5867513"/>
            <a:ext cx="293108" cy="293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6B2F8D0D-C0AE-4F26-70DB-621A81A0D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14" y="6930975"/>
            <a:ext cx="661682" cy="5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B489664-B516-642D-00D3-04958BD80E80}"/>
              </a:ext>
            </a:extLst>
          </p:cNvPr>
          <p:cNvSpPr txBox="1"/>
          <p:nvPr/>
        </p:nvSpPr>
        <p:spPr>
          <a:xfrm>
            <a:off x="975504" y="6929984"/>
            <a:ext cx="2012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Le chocolat – chocolate</a:t>
            </a:r>
          </a:p>
          <a:p>
            <a:r>
              <a:rPr lang="en-GB" sz="1200" dirty="0"/>
              <a:t>Le lapin – the bunny</a:t>
            </a:r>
          </a:p>
          <a:p>
            <a:r>
              <a:rPr lang="en-GB" sz="1200" dirty="0"/>
              <a:t>Le poisson – the fish</a:t>
            </a:r>
          </a:p>
          <a:p>
            <a:r>
              <a:rPr lang="en-GB" sz="1200" dirty="0"/>
              <a:t>La cloche – the bell</a:t>
            </a:r>
          </a:p>
          <a:p>
            <a:r>
              <a:rPr lang="en-GB" sz="1200" dirty="0"/>
              <a:t>La tradition – tradition</a:t>
            </a:r>
          </a:p>
          <a:p>
            <a:r>
              <a:rPr lang="en-GB" sz="1200" dirty="0"/>
              <a:t>L’oeuf – the egg</a:t>
            </a:r>
          </a:p>
        </p:txBody>
      </p:sp>
      <p:pic>
        <p:nvPicPr>
          <p:cNvPr id="11" name="Picture 2" descr="LE BLOG DE MADAME BIRTWISTLE: Les Cloches Volantes">
            <a:extLst>
              <a:ext uri="{FF2B5EF4-FFF2-40B4-BE49-F238E27FC236}">
                <a16:creationId xmlns:a16="http://schemas.microsoft.com/office/drawing/2014/main" id="{FECBAE3F-2D9C-CBEA-0B95-CD13EB26E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045" y="6931548"/>
            <a:ext cx="849339" cy="84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6E9A12F-2DF1-C944-8ED2-E966159DD4A9}"/>
              </a:ext>
            </a:extLst>
          </p:cNvPr>
          <p:cNvSpPr txBox="1"/>
          <p:nvPr/>
        </p:nvSpPr>
        <p:spPr>
          <a:xfrm>
            <a:off x="134891" y="6496511"/>
            <a:ext cx="2633709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Easter Traditions in France – Pâques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2561B8-D792-E649-A7D6-7B1E29A08A99}"/>
              </a:ext>
            </a:extLst>
          </p:cNvPr>
          <p:cNvSpPr txBox="1"/>
          <p:nvPr/>
        </p:nvSpPr>
        <p:spPr>
          <a:xfrm>
            <a:off x="2671006" y="6909373"/>
            <a:ext cx="3429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Le panier – the basket</a:t>
            </a:r>
          </a:p>
          <a:p>
            <a:r>
              <a:rPr lang="en-GB" sz="1200" dirty="0"/>
              <a:t>Chocolat au lait – milk chocolate</a:t>
            </a:r>
          </a:p>
          <a:p>
            <a:r>
              <a:rPr lang="en-GB" sz="1200" dirty="0"/>
              <a:t>Chocolat blanc – white chocolate</a:t>
            </a:r>
          </a:p>
          <a:p>
            <a:r>
              <a:rPr lang="en-GB" sz="1200" dirty="0"/>
              <a:t>Chocolat noir – dark chocolate</a:t>
            </a:r>
          </a:p>
          <a:p>
            <a:r>
              <a:rPr lang="en-GB" sz="1200" dirty="0"/>
              <a:t>la châsse aux oeufs – Easter eggs hunt</a:t>
            </a:r>
          </a:p>
          <a:p>
            <a:r>
              <a:rPr lang="en-GB" sz="1200" dirty="0"/>
              <a:t>Les oeufs en chocolat – chocolate eggs</a:t>
            </a:r>
          </a:p>
        </p:txBody>
      </p:sp>
      <p:pic>
        <p:nvPicPr>
          <p:cNvPr id="1028" name="Picture 4" descr="Poisson d'avril - Bricolage et activité ...">
            <a:extLst>
              <a:ext uri="{FF2B5EF4-FFF2-40B4-BE49-F238E27FC236}">
                <a16:creationId xmlns:a16="http://schemas.microsoft.com/office/drawing/2014/main" id="{E1E149E9-2ECA-7083-1071-AC5916BAF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272" y="5976991"/>
            <a:ext cx="1154796" cy="81064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49D35E1-3004-D8AF-63BD-B3F4EDEB6168}"/>
              </a:ext>
            </a:extLst>
          </p:cNvPr>
          <p:cNvSpPr/>
          <p:nvPr/>
        </p:nvSpPr>
        <p:spPr>
          <a:xfrm>
            <a:off x="4673272" y="6447845"/>
            <a:ext cx="520106" cy="339792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" dirty="0">
                <a:solidFill>
                  <a:schemeClr val="tx1"/>
                </a:solidFill>
              </a:rPr>
              <a:t>1</a:t>
            </a:r>
            <a:r>
              <a:rPr lang="en-GB" sz="600" baseline="30000" dirty="0">
                <a:solidFill>
                  <a:schemeClr val="tx1"/>
                </a:solidFill>
              </a:rPr>
              <a:t>st</a:t>
            </a:r>
            <a:r>
              <a:rPr lang="en-GB" sz="600" dirty="0">
                <a:solidFill>
                  <a:schemeClr val="tx1"/>
                </a:solidFill>
              </a:rPr>
              <a:t> of</a:t>
            </a:r>
          </a:p>
          <a:p>
            <a:pPr algn="ctr"/>
            <a:r>
              <a:rPr lang="en-GB" sz="600" dirty="0">
                <a:solidFill>
                  <a:schemeClr val="tx1"/>
                </a:solidFill>
              </a:rPr>
              <a:t> April in France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8387EA-E459-C1BA-6DCE-A84C56D05225}"/>
              </a:ext>
            </a:extLst>
          </p:cNvPr>
          <p:cNvSpPr/>
          <p:nvPr/>
        </p:nvSpPr>
        <p:spPr>
          <a:xfrm>
            <a:off x="134891" y="6883973"/>
            <a:ext cx="5721428" cy="1321814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Poule garnie / chocolat au lait ...">
            <a:extLst>
              <a:ext uri="{FF2B5EF4-FFF2-40B4-BE49-F238E27FC236}">
                <a16:creationId xmlns:a16="http://schemas.microsoft.com/office/drawing/2014/main" id="{3B6CBE8F-2AB4-03F1-7E00-CA7D492AD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88" y="7547202"/>
            <a:ext cx="591884" cy="5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F16F11-8E48-83B6-68EF-25671AA20254}"/>
              </a:ext>
            </a:extLst>
          </p:cNvPr>
          <p:cNvSpPr txBox="1"/>
          <p:nvPr/>
        </p:nvSpPr>
        <p:spPr>
          <a:xfrm>
            <a:off x="167888" y="125333"/>
            <a:ext cx="4439124" cy="5062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b="1" dirty="0"/>
              <a:t>Sticky Knowledge : Animals / Pets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4F5E27A-F26E-1C30-36B0-BBFB702FB0F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910902" y="1910667"/>
            <a:ext cx="739484" cy="58374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2346F67-5957-F481-C96E-00ACE784A36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928054" y="2494414"/>
            <a:ext cx="722332" cy="5980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7D00BEC-F56D-EA8B-44B8-FF775DBC1AAA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31140" y="3069175"/>
            <a:ext cx="719246" cy="5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454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10031</TotalTime>
  <Words>256</Words>
  <Application>Microsoft Office PowerPoint</Application>
  <PresentationFormat>A4 Paper (210x297 mm)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raby</dc:creator>
  <cp:lastModifiedBy>sophie raby</cp:lastModifiedBy>
  <cp:revision>39</cp:revision>
  <cp:lastPrinted>2023-04-24T20:43:22Z</cp:lastPrinted>
  <dcterms:created xsi:type="dcterms:W3CDTF">2023-01-04T21:40:51Z</dcterms:created>
  <dcterms:modified xsi:type="dcterms:W3CDTF">2025-02-20T11:14:02Z</dcterms:modified>
</cp:coreProperties>
</file>