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853" autoAdjust="0"/>
    <p:restoredTop sz="94660"/>
  </p:normalViewPr>
  <p:slideViewPr>
    <p:cSldViewPr snapToGrid="0">
      <p:cViewPr>
        <p:scale>
          <a:sx n="50" d="100"/>
          <a:sy n="50" d="100"/>
        </p:scale>
        <p:origin x="2670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945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503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49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5449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880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506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61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520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814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284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229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E7A28-B012-4A7E-95D5-940C95B4C222}" type="datetimeFigureOut">
              <a:rPr lang="en-GB" smtClean="0"/>
              <a:t>19/02/2025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0C3DD-D774-4216-B062-3097DB7542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923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7D7ED1AD-724C-ABDA-59BA-EBB1032AC60F}"/>
              </a:ext>
            </a:extLst>
          </p:cNvPr>
          <p:cNvSpPr/>
          <p:nvPr/>
        </p:nvSpPr>
        <p:spPr>
          <a:xfrm>
            <a:off x="4717033" y="5459657"/>
            <a:ext cx="789718" cy="561314"/>
          </a:xfrm>
          <a:prstGeom prst="wedgeEllipseCallout">
            <a:avLst>
              <a:gd name="adj1" fmla="val 58300"/>
              <a:gd name="adj2" fmla="val 7719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2FA51B-8A2E-71A2-17CD-2B80C1221509}"/>
              </a:ext>
            </a:extLst>
          </p:cNvPr>
          <p:cNvSpPr txBox="1"/>
          <p:nvPr/>
        </p:nvSpPr>
        <p:spPr>
          <a:xfrm>
            <a:off x="3848782" y="5510729"/>
            <a:ext cx="718356" cy="411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92" dirty="0"/>
              <a:t>Salut. Où est le cinéma s’il vous plaît ? 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07CF13EC-4DC2-E204-ED07-58BF5563963D}"/>
              </a:ext>
            </a:extLst>
          </p:cNvPr>
          <p:cNvSpPr/>
          <p:nvPr/>
        </p:nvSpPr>
        <p:spPr>
          <a:xfrm>
            <a:off x="3720268" y="5426233"/>
            <a:ext cx="954131" cy="594738"/>
          </a:xfrm>
          <a:prstGeom prst="wedgeEllipseCallout">
            <a:avLst>
              <a:gd name="adj1" fmla="val -49789"/>
              <a:gd name="adj2" fmla="val 61211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B8A44D-8F1E-DBCC-9524-CBB016F1B28E}"/>
              </a:ext>
            </a:extLst>
          </p:cNvPr>
          <p:cNvSpPr txBox="1"/>
          <p:nvPr/>
        </p:nvSpPr>
        <p:spPr>
          <a:xfrm>
            <a:off x="4787085" y="5539844"/>
            <a:ext cx="682318" cy="411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92" dirty="0"/>
              <a:t>Salut.  Le cinéma est tout droit.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50B12CF-1480-67D6-77D6-D519C595BEB9}"/>
              </a:ext>
            </a:extLst>
          </p:cNvPr>
          <p:cNvSpPr txBox="1"/>
          <p:nvPr/>
        </p:nvSpPr>
        <p:spPr>
          <a:xfrm>
            <a:off x="3597078" y="6120400"/>
            <a:ext cx="377026" cy="1988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92" i="1" dirty="0"/>
              <a:t>Henri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14C84D-B538-EB12-D954-44FE68E5BDCF}"/>
              </a:ext>
            </a:extLst>
          </p:cNvPr>
          <p:cNvSpPr txBox="1"/>
          <p:nvPr/>
        </p:nvSpPr>
        <p:spPr>
          <a:xfrm>
            <a:off x="5123527" y="6128894"/>
            <a:ext cx="515044" cy="198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92" i="1" dirty="0"/>
              <a:t>Anne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1466C5-7CE8-32E8-7469-2B6734ECCCB4}"/>
              </a:ext>
            </a:extLst>
          </p:cNvPr>
          <p:cNvSpPr txBox="1"/>
          <p:nvPr/>
        </p:nvSpPr>
        <p:spPr>
          <a:xfrm>
            <a:off x="167886" y="665916"/>
            <a:ext cx="1965713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/>
              <a:t>Les magasins en </a:t>
            </a:r>
            <a:r>
              <a:rPr lang="en-GB" sz="1400" b="1" dirty="0" err="1"/>
              <a:t>ville</a:t>
            </a:r>
            <a:r>
              <a:rPr lang="en-GB" sz="1400" b="1" dirty="0"/>
              <a:t> – Shops in town</a:t>
            </a:r>
            <a:endParaRPr lang="en-GB" sz="1400" b="1" i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E12D400-A13E-8775-1BB7-D4D40CB17FE6}"/>
              </a:ext>
            </a:extLst>
          </p:cNvPr>
          <p:cNvSpPr txBox="1"/>
          <p:nvPr/>
        </p:nvSpPr>
        <p:spPr>
          <a:xfrm>
            <a:off x="2234836" y="1738032"/>
            <a:ext cx="1550755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Chiffres – </a:t>
            </a:r>
          </a:p>
          <a:p>
            <a:pPr algn="ctr"/>
            <a:r>
              <a:rPr lang="en-GB" sz="1200" b="1" dirty="0"/>
              <a:t>Numbers in 10s</a:t>
            </a:r>
          </a:p>
        </p:txBody>
      </p: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id="{F4F22C2A-C19B-C99C-A7B2-9D5C0A01C60C}"/>
              </a:ext>
            </a:extLst>
          </p:cNvPr>
          <p:cNvSpPr/>
          <p:nvPr/>
        </p:nvSpPr>
        <p:spPr>
          <a:xfrm>
            <a:off x="4632565" y="4691765"/>
            <a:ext cx="998556" cy="561314"/>
          </a:xfrm>
          <a:prstGeom prst="wedgeEllipseCallout">
            <a:avLst>
              <a:gd name="adj1" fmla="val 58300"/>
              <a:gd name="adj2" fmla="val 7719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FA8CD7-5B4B-36F3-E70D-6345FD69623E}"/>
              </a:ext>
            </a:extLst>
          </p:cNvPr>
          <p:cNvSpPr txBox="1"/>
          <p:nvPr/>
        </p:nvSpPr>
        <p:spPr>
          <a:xfrm>
            <a:off x="3692357" y="4759342"/>
            <a:ext cx="876624" cy="411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92" dirty="0"/>
              <a:t>Bonjour. Où est la pharmacie s’il vous plaît ?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2643C1B2-192F-EEB0-AF24-C915E47DF36C}"/>
              </a:ext>
            </a:extLst>
          </p:cNvPr>
          <p:cNvSpPr/>
          <p:nvPr/>
        </p:nvSpPr>
        <p:spPr>
          <a:xfrm>
            <a:off x="3635800" y="4658341"/>
            <a:ext cx="954131" cy="594738"/>
          </a:xfrm>
          <a:prstGeom prst="wedgeEllipseCallout">
            <a:avLst>
              <a:gd name="adj1" fmla="val -48784"/>
              <a:gd name="adj2" fmla="val 67662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99C5C7-32B9-2AA5-0C03-CB444D104AC1}"/>
              </a:ext>
            </a:extLst>
          </p:cNvPr>
          <p:cNvSpPr txBox="1"/>
          <p:nvPr/>
        </p:nvSpPr>
        <p:spPr>
          <a:xfrm>
            <a:off x="4688403" y="4742433"/>
            <a:ext cx="818348" cy="518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92" dirty="0"/>
              <a:t>Bonjour.  La pharmacie est la première rue à droite.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2F06E2-57B2-342B-D75E-C76197309A0C}"/>
              </a:ext>
            </a:extLst>
          </p:cNvPr>
          <p:cNvSpPr txBox="1"/>
          <p:nvPr/>
        </p:nvSpPr>
        <p:spPr>
          <a:xfrm>
            <a:off x="3483224" y="5349706"/>
            <a:ext cx="458780" cy="1988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92" i="1" dirty="0"/>
              <a:t>Laurent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58BF79-CCC6-5DAC-0F6E-B66EC7962D43}"/>
              </a:ext>
            </a:extLst>
          </p:cNvPr>
          <p:cNvSpPr txBox="1"/>
          <p:nvPr/>
        </p:nvSpPr>
        <p:spPr>
          <a:xfrm>
            <a:off x="5162134" y="5268958"/>
            <a:ext cx="397866" cy="1988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92" i="1" dirty="0"/>
              <a:t>Marie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34B1408E-142E-ADD8-8797-42326AD6A4D6}"/>
              </a:ext>
            </a:extLst>
          </p:cNvPr>
          <p:cNvSpPr/>
          <p:nvPr/>
        </p:nvSpPr>
        <p:spPr>
          <a:xfrm>
            <a:off x="2819648" y="4224060"/>
            <a:ext cx="2916992" cy="2107146"/>
          </a:xfrm>
          <a:prstGeom prst="rect">
            <a:avLst/>
          </a:prstGeom>
          <a:noFill/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>
              <a:ln>
                <a:solidFill>
                  <a:schemeClr val="accent3"/>
                </a:solidFill>
              </a:ln>
              <a:noFill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45CF285-CCF4-C538-465F-85FCF92DFF53}"/>
              </a:ext>
            </a:extLst>
          </p:cNvPr>
          <p:cNvSpPr txBox="1"/>
          <p:nvPr/>
        </p:nvSpPr>
        <p:spPr>
          <a:xfrm>
            <a:off x="3584291" y="4278179"/>
            <a:ext cx="1654684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GB" sz="1200" b="1" dirty="0"/>
              <a:t>Ask and give directions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2C92E7F-D3C2-242A-495D-BAEA1E8C47BA}"/>
              </a:ext>
            </a:extLst>
          </p:cNvPr>
          <p:cNvSpPr txBox="1"/>
          <p:nvPr/>
        </p:nvSpPr>
        <p:spPr>
          <a:xfrm>
            <a:off x="3899007" y="1244333"/>
            <a:ext cx="1854757" cy="3016210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Bonjour – Hello</a:t>
            </a:r>
          </a:p>
          <a:p>
            <a:r>
              <a:rPr lang="en-GB" sz="1000" dirty="0"/>
              <a:t>Merci – thanks</a:t>
            </a:r>
          </a:p>
          <a:p>
            <a:r>
              <a:rPr lang="en-GB" sz="1000" dirty="0"/>
              <a:t>Je voudrais aller … - I would like to go to ….</a:t>
            </a:r>
          </a:p>
          <a:p>
            <a:r>
              <a:rPr lang="en-GB" sz="1000" dirty="0"/>
              <a:t>A droite  -  to the right</a:t>
            </a:r>
          </a:p>
          <a:p>
            <a:r>
              <a:rPr lang="en-GB" sz="1000" dirty="0"/>
              <a:t>A gauche  – to the left</a:t>
            </a:r>
          </a:p>
          <a:p>
            <a:r>
              <a:rPr lang="en-GB" sz="1000" dirty="0"/>
              <a:t>Tout droit -  straight on</a:t>
            </a:r>
          </a:p>
          <a:p>
            <a:r>
              <a:rPr lang="en-GB" sz="1000" dirty="0"/>
              <a:t>Tournez – Turn </a:t>
            </a:r>
          </a:p>
          <a:p>
            <a:r>
              <a:rPr lang="en-GB" sz="1000" dirty="0"/>
              <a:t>La première rue à droite – first street on the right </a:t>
            </a:r>
          </a:p>
          <a:p>
            <a:r>
              <a:rPr lang="en-GB" sz="1000" dirty="0"/>
              <a:t>Première rue à  gauche – first street on the left</a:t>
            </a:r>
          </a:p>
          <a:p>
            <a:r>
              <a:rPr lang="en-GB" sz="1000" dirty="0"/>
              <a:t>Tournez à droite – turn to the right</a:t>
            </a:r>
          </a:p>
          <a:p>
            <a:r>
              <a:rPr lang="en-GB" sz="1000" dirty="0"/>
              <a:t>Tournez à gauche – Turn to the left</a:t>
            </a:r>
          </a:p>
          <a:p>
            <a:r>
              <a:rPr lang="en-GB" sz="1000" dirty="0"/>
              <a:t>Allez tout droit – Go straight on</a:t>
            </a:r>
          </a:p>
          <a:p>
            <a:r>
              <a:rPr lang="en-GB" sz="1000" dirty="0"/>
              <a:t>S’il vous plaît – please</a:t>
            </a:r>
          </a:p>
          <a:p>
            <a:r>
              <a:rPr lang="en-GB" sz="1000" dirty="0"/>
              <a:t>Au revoir - Goodbye</a:t>
            </a:r>
            <a:endParaRPr lang="en-GB" sz="831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1DB368D-C493-7962-AD38-204849DBCFFD}"/>
              </a:ext>
            </a:extLst>
          </p:cNvPr>
          <p:cNvSpPr/>
          <p:nvPr/>
        </p:nvSpPr>
        <p:spPr>
          <a:xfrm>
            <a:off x="3569484" y="6389221"/>
            <a:ext cx="2211386" cy="893841"/>
          </a:xfrm>
          <a:prstGeom prst="rect">
            <a:avLst/>
          </a:prstGeom>
          <a:noFill/>
          <a:ln w="127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>
              <a:ln>
                <a:solidFill>
                  <a:schemeClr val="accent3"/>
                </a:solidFill>
              </a:ln>
              <a:noFill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DF71BED-7914-9570-23EB-D3C05C3438F2}"/>
              </a:ext>
            </a:extLst>
          </p:cNvPr>
          <p:cNvSpPr txBox="1"/>
          <p:nvPr/>
        </p:nvSpPr>
        <p:spPr>
          <a:xfrm>
            <a:off x="2880008" y="6470015"/>
            <a:ext cx="68159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GB" sz="1200" b="1" dirty="0"/>
              <a:t>French </a:t>
            </a:r>
          </a:p>
          <a:p>
            <a:r>
              <a:rPr lang="en-GB" sz="1200" b="1" dirty="0"/>
              <a:t>phonics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DB83422-EA9F-9A89-B9C2-091F2527B690}"/>
              </a:ext>
            </a:extLst>
          </p:cNvPr>
          <p:cNvSpPr txBox="1"/>
          <p:nvPr/>
        </p:nvSpPr>
        <p:spPr>
          <a:xfrm>
            <a:off x="167886" y="1264848"/>
            <a:ext cx="1982408" cy="3477875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000" dirty="0"/>
              <a:t>La boulangerie - bakery</a:t>
            </a:r>
          </a:p>
          <a:p>
            <a:r>
              <a:rPr lang="en-GB" sz="1000" dirty="0"/>
              <a:t>La boucherie - butcher</a:t>
            </a:r>
          </a:p>
          <a:p>
            <a:r>
              <a:rPr lang="en-GB" sz="1000" dirty="0"/>
              <a:t>La pâtisserie – cake shop</a:t>
            </a:r>
          </a:p>
          <a:p>
            <a:r>
              <a:rPr lang="en-GB" sz="1000" dirty="0"/>
              <a:t>La poissonnerie  - fishmonger</a:t>
            </a:r>
          </a:p>
          <a:p>
            <a:r>
              <a:rPr lang="en-GB" sz="1000" dirty="0"/>
              <a:t>La crèmerie – cheeseshop</a:t>
            </a:r>
          </a:p>
          <a:p>
            <a:r>
              <a:rPr lang="en-GB" sz="1000" dirty="0"/>
              <a:t>La fromagerie - cheeseshop</a:t>
            </a:r>
          </a:p>
          <a:p>
            <a:r>
              <a:rPr lang="en-GB" sz="1000" dirty="0"/>
              <a:t>le marché - market</a:t>
            </a:r>
          </a:p>
          <a:p>
            <a:r>
              <a:rPr lang="en-GB" sz="1000" dirty="0"/>
              <a:t>Le supermarché- supermarket</a:t>
            </a:r>
          </a:p>
          <a:p>
            <a:r>
              <a:rPr lang="en-GB" sz="1000" dirty="0"/>
              <a:t>L’épicerie – grocery store</a:t>
            </a:r>
          </a:p>
          <a:p>
            <a:r>
              <a:rPr lang="en-GB" sz="1000" dirty="0">
                <a:solidFill>
                  <a:srgbClr val="FF0000"/>
                </a:solidFill>
              </a:rPr>
              <a:t>La librairie – book shop </a:t>
            </a:r>
          </a:p>
          <a:p>
            <a:r>
              <a:rPr lang="en-GB" sz="1000" dirty="0"/>
              <a:t>La pharmacie – chemist</a:t>
            </a:r>
          </a:p>
          <a:p>
            <a:r>
              <a:rPr lang="en-GB" sz="1000" dirty="0"/>
              <a:t>Le café – the café </a:t>
            </a:r>
          </a:p>
          <a:p>
            <a:r>
              <a:rPr lang="en-GB" sz="1000" dirty="0"/>
              <a:t>Le restaurant – restaurant</a:t>
            </a:r>
          </a:p>
          <a:p>
            <a:r>
              <a:rPr lang="en-GB" sz="1000" dirty="0"/>
              <a:t>La pizzeria - pizzeria</a:t>
            </a:r>
          </a:p>
          <a:p>
            <a:r>
              <a:rPr lang="en-GB" sz="1000" dirty="0"/>
              <a:t>La banque - bank</a:t>
            </a:r>
          </a:p>
          <a:p>
            <a:r>
              <a:rPr lang="en-GB" sz="1000" dirty="0"/>
              <a:t>La gare – train station</a:t>
            </a:r>
          </a:p>
          <a:p>
            <a:r>
              <a:rPr lang="en-GB" sz="1000" dirty="0"/>
              <a:t>La piscine – swimming pool</a:t>
            </a:r>
          </a:p>
          <a:p>
            <a:r>
              <a:rPr lang="en-GB" sz="1000" dirty="0"/>
              <a:t>Le centre de sport – sport centre</a:t>
            </a:r>
          </a:p>
          <a:p>
            <a:r>
              <a:rPr lang="en-GB" sz="1000" dirty="0"/>
              <a:t>Le théâtre - theatre</a:t>
            </a:r>
          </a:p>
          <a:p>
            <a:r>
              <a:rPr lang="en-GB" sz="1000" dirty="0"/>
              <a:t>Le magasin-  the shop</a:t>
            </a:r>
          </a:p>
          <a:p>
            <a:r>
              <a:rPr lang="en-GB" sz="1000" dirty="0"/>
              <a:t>La ville – the town</a:t>
            </a:r>
          </a:p>
          <a:p>
            <a:r>
              <a:rPr lang="en-GB" sz="1000" dirty="0"/>
              <a:t>La rue – the street</a:t>
            </a:r>
            <a:endParaRPr lang="en-GB" sz="105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42D8F6A-A5D3-5D50-C82E-5DDC98DAF394}"/>
              </a:ext>
            </a:extLst>
          </p:cNvPr>
          <p:cNvSpPr txBox="1"/>
          <p:nvPr/>
        </p:nvSpPr>
        <p:spPr>
          <a:xfrm>
            <a:off x="2231262" y="2258990"/>
            <a:ext cx="1550755" cy="1785104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0 – zéro</a:t>
            </a:r>
          </a:p>
          <a:p>
            <a:pPr algn="ctr"/>
            <a:r>
              <a:rPr lang="en-GB" sz="1000" dirty="0"/>
              <a:t>10 – dix</a:t>
            </a:r>
          </a:p>
          <a:p>
            <a:pPr algn="ctr"/>
            <a:r>
              <a:rPr lang="en-GB" sz="1000" dirty="0"/>
              <a:t>20 – vingt</a:t>
            </a:r>
          </a:p>
          <a:p>
            <a:pPr algn="ctr"/>
            <a:r>
              <a:rPr lang="en-GB" sz="1000" dirty="0"/>
              <a:t>30 – trente</a:t>
            </a:r>
          </a:p>
          <a:p>
            <a:pPr algn="ctr"/>
            <a:r>
              <a:rPr lang="en-GB" sz="1000" dirty="0"/>
              <a:t>40 – quarante</a:t>
            </a:r>
          </a:p>
          <a:p>
            <a:pPr algn="ctr"/>
            <a:r>
              <a:rPr lang="en-GB" sz="1000" dirty="0"/>
              <a:t>50 – cinquante</a:t>
            </a:r>
          </a:p>
          <a:p>
            <a:pPr algn="ctr"/>
            <a:r>
              <a:rPr lang="en-GB" sz="1000" dirty="0"/>
              <a:t>60 – soixante</a:t>
            </a:r>
          </a:p>
          <a:p>
            <a:pPr algn="ctr"/>
            <a:r>
              <a:rPr lang="en-GB" sz="1000" dirty="0"/>
              <a:t>70 – soixante-dix</a:t>
            </a:r>
          </a:p>
          <a:p>
            <a:pPr algn="ctr"/>
            <a:r>
              <a:rPr lang="en-GB" sz="1000" dirty="0"/>
              <a:t>80 – quatre-vingt</a:t>
            </a:r>
          </a:p>
          <a:p>
            <a:pPr algn="ctr"/>
            <a:r>
              <a:rPr lang="en-GB" sz="1000" dirty="0"/>
              <a:t>90 – quatre-vingt-dix</a:t>
            </a:r>
          </a:p>
          <a:p>
            <a:pPr algn="ctr"/>
            <a:r>
              <a:rPr lang="en-GB" sz="1000" dirty="0"/>
              <a:t>100 – cent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4F16E0E-0204-79DF-B112-6C3175B7C8FB}"/>
              </a:ext>
            </a:extLst>
          </p:cNvPr>
          <p:cNvSpPr txBox="1"/>
          <p:nvPr/>
        </p:nvSpPr>
        <p:spPr>
          <a:xfrm>
            <a:off x="172400" y="6555297"/>
            <a:ext cx="2643565" cy="987193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969" b="1" dirty="0"/>
              <a:t>Think glasses </a:t>
            </a:r>
          </a:p>
          <a:p>
            <a:pPr algn="ctr"/>
            <a:r>
              <a:rPr lang="en-GB" sz="969" b="1" dirty="0"/>
              <a:t>You need to add 2 words for a negative </a:t>
            </a:r>
          </a:p>
          <a:p>
            <a:pPr algn="ctr"/>
            <a:endParaRPr lang="en-GB" sz="969" b="1" dirty="0"/>
          </a:p>
          <a:p>
            <a:pPr algn="ctr"/>
            <a:r>
              <a:rPr lang="en-GB" sz="969" b="1" dirty="0"/>
              <a:t>sentence in French – </a:t>
            </a:r>
            <a:r>
              <a:rPr lang="en-GB" sz="969" b="1" dirty="0">
                <a:solidFill>
                  <a:srgbClr val="FF0000"/>
                </a:solidFill>
              </a:rPr>
              <a:t>NE &amp; PAS</a:t>
            </a:r>
          </a:p>
          <a:p>
            <a:pPr algn="ctr"/>
            <a:r>
              <a:rPr lang="en-GB" sz="969" b="1" dirty="0"/>
              <a:t>Dans ma ville il y a 2 supermarchés</a:t>
            </a:r>
          </a:p>
          <a:p>
            <a:pPr algn="ctr"/>
            <a:r>
              <a:rPr lang="en-GB" sz="969" b="1" dirty="0"/>
              <a:t>Dans me villa il </a:t>
            </a:r>
            <a:r>
              <a:rPr lang="en-GB" sz="969" b="1" dirty="0">
                <a:solidFill>
                  <a:srgbClr val="FF0000"/>
                </a:solidFill>
              </a:rPr>
              <a:t>n</a:t>
            </a:r>
            <a:r>
              <a:rPr lang="en-GB" sz="969" b="1" dirty="0"/>
              <a:t>’y a </a:t>
            </a:r>
            <a:r>
              <a:rPr lang="en-GB" sz="969" b="1" dirty="0">
                <a:solidFill>
                  <a:srgbClr val="FF0000"/>
                </a:solidFill>
              </a:rPr>
              <a:t>pas</a:t>
            </a:r>
            <a:r>
              <a:rPr lang="en-GB" sz="969" b="1" dirty="0"/>
              <a:t> de cinéma</a:t>
            </a:r>
            <a:endParaRPr lang="en-GB" sz="969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F46076D-BFE3-DAA8-6388-AEE7373BD01C}"/>
              </a:ext>
            </a:extLst>
          </p:cNvPr>
          <p:cNvSpPr txBox="1"/>
          <p:nvPr/>
        </p:nvSpPr>
        <p:spPr>
          <a:xfrm>
            <a:off x="201541" y="6363528"/>
            <a:ext cx="1550755" cy="220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831" dirty="0"/>
              <a:t>Negative sentence in French 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8B1A9644-AC4B-0CD2-C701-50E2AA9864AF}"/>
              </a:ext>
            </a:extLst>
          </p:cNvPr>
          <p:cNvSpPr txBox="1"/>
          <p:nvPr/>
        </p:nvSpPr>
        <p:spPr>
          <a:xfrm>
            <a:off x="3903383" y="718799"/>
            <a:ext cx="1871345" cy="49244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Donner des directions </a:t>
            </a:r>
            <a:r>
              <a:rPr lang="en-GB" sz="1200" b="1" dirty="0"/>
              <a:t>Directions in French </a:t>
            </a:r>
            <a:endParaRPr lang="en-GB" sz="1400" b="1" dirty="0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D0221973-95CB-F143-0FF6-ECB8682BA14B}"/>
              </a:ext>
            </a:extLst>
          </p:cNvPr>
          <p:cNvSpPr/>
          <p:nvPr/>
        </p:nvSpPr>
        <p:spPr>
          <a:xfrm>
            <a:off x="180247" y="4818435"/>
            <a:ext cx="2553652" cy="1418061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accent6"/>
                </a:solidFill>
              </a:rPr>
              <a:t>Cognates : </a:t>
            </a:r>
            <a:endParaRPr lang="en-GB" sz="1100" b="1" dirty="0">
              <a:solidFill>
                <a:schemeClr val="accent6"/>
              </a:solidFill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A word that looks similar or sounds similar in 2 languages</a:t>
            </a:r>
          </a:p>
          <a:p>
            <a:pPr algn="ctr"/>
            <a:r>
              <a:rPr lang="en-GB" b="1" dirty="0">
                <a:solidFill>
                  <a:srgbClr val="FF0000"/>
                </a:solidFill>
              </a:rPr>
              <a:t>Tricknates:</a:t>
            </a:r>
            <a:endParaRPr lang="en-GB" sz="1100" b="1" dirty="0">
              <a:solidFill>
                <a:srgbClr val="FF0000"/>
              </a:solidFill>
            </a:endParaRP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A word that looks similar or sounds similar in 2 languages but IT DOES NOT MEAN THE SAME </a:t>
            </a: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782E1E67-3C76-478A-9929-5F1AD9DF6959}"/>
              </a:ext>
            </a:extLst>
          </p:cNvPr>
          <p:cNvSpPr/>
          <p:nvPr/>
        </p:nvSpPr>
        <p:spPr>
          <a:xfrm>
            <a:off x="1839680" y="7010837"/>
            <a:ext cx="383936" cy="78797"/>
          </a:xfrm>
          <a:custGeom>
            <a:avLst/>
            <a:gdLst>
              <a:gd name="connsiteX0" fmla="*/ 0 w 1213575"/>
              <a:gd name="connsiteY0" fmla="*/ 253495 h 272001"/>
              <a:gd name="connsiteX1" fmla="*/ 249382 w 1213575"/>
              <a:gd name="connsiteY1" fmla="*/ 45677 h 272001"/>
              <a:gd name="connsiteX2" fmla="*/ 1080655 w 1213575"/>
              <a:gd name="connsiteY2" fmla="*/ 17968 h 272001"/>
              <a:gd name="connsiteX3" fmla="*/ 1205346 w 1213575"/>
              <a:gd name="connsiteY3" fmla="*/ 267350 h 272001"/>
              <a:gd name="connsiteX4" fmla="*/ 1191491 w 1213575"/>
              <a:gd name="connsiteY4" fmla="*/ 156513 h 27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3575" h="272001">
                <a:moveTo>
                  <a:pt x="0" y="253495"/>
                </a:moveTo>
                <a:cubicBezTo>
                  <a:pt x="34636" y="169213"/>
                  <a:pt x="69273" y="84931"/>
                  <a:pt x="249382" y="45677"/>
                </a:cubicBezTo>
                <a:cubicBezTo>
                  <a:pt x="429491" y="6423"/>
                  <a:pt x="921328" y="-18977"/>
                  <a:pt x="1080655" y="17968"/>
                </a:cubicBezTo>
                <a:cubicBezTo>
                  <a:pt x="1239982" y="54913"/>
                  <a:pt x="1186873" y="244259"/>
                  <a:pt x="1205346" y="267350"/>
                </a:cubicBezTo>
                <a:cubicBezTo>
                  <a:pt x="1223819" y="290441"/>
                  <a:pt x="1207655" y="223477"/>
                  <a:pt x="1191491" y="156513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8F7533C9-0817-49D7-B904-609C2EAC5A4F}"/>
              </a:ext>
            </a:extLst>
          </p:cNvPr>
          <p:cNvSpPr/>
          <p:nvPr/>
        </p:nvSpPr>
        <p:spPr>
          <a:xfrm>
            <a:off x="1754202" y="7010837"/>
            <a:ext cx="201006" cy="20582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D23598A4-8C32-47DC-B2EF-6ED48E2C0DB6}"/>
              </a:ext>
            </a:extLst>
          </p:cNvPr>
          <p:cNvSpPr/>
          <p:nvPr/>
        </p:nvSpPr>
        <p:spPr>
          <a:xfrm>
            <a:off x="2063755" y="7010837"/>
            <a:ext cx="308155" cy="205829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pic>
        <p:nvPicPr>
          <p:cNvPr id="38" name="Picture 2">
            <a:extLst>
              <a:ext uri="{FF2B5EF4-FFF2-40B4-BE49-F238E27FC236}">
                <a16:creationId xmlns:a16="http://schemas.microsoft.com/office/drawing/2014/main" id="{55DC8F2D-BFB5-4272-84FA-6F6D84E48D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408" y="6356217"/>
            <a:ext cx="387771" cy="13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Oval 38">
            <a:extLst>
              <a:ext uri="{FF2B5EF4-FFF2-40B4-BE49-F238E27FC236}">
                <a16:creationId xmlns:a16="http://schemas.microsoft.com/office/drawing/2014/main" id="{BA85DE32-2767-4682-A090-FD178A355934}"/>
              </a:ext>
            </a:extLst>
          </p:cNvPr>
          <p:cNvSpPr/>
          <p:nvPr/>
        </p:nvSpPr>
        <p:spPr>
          <a:xfrm>
            <a:off x="1928677" y="6296303"/>
            <a:ext cx="443233" cy="2358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pic>
        <p:nvPicPr>
          <p:cNvPr id="41" name="Girl with map">
            <a:extLst>
              <a:ext uri="{FF2B5EF4-FFF2-40B4-BE49-F238E27FC236}">
                <a16:creationId xmlns:a16="http://schemas.microsoft.com/office/drawing/2014/main" id="{195EDEDE-7700-4BDE-B94C-8199E7FE55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22"/>
          <a:stretch/>
        </p:blipFill>
        <p:spPr>
          <a:xfrm flipH="1">
            <a:off x="2955799" y="4433245"/>
            <a:ext cx="459188" cy="715735"/>
          </a:xfrm>
          <a:prstGeom prst="rect">
            <a:avLst/>
          </a:prstGeom>
        </p:spPr>
      </p:pic>
      <p:grpSp>
        <p:nvGrpSpPr>
          <p:cNvPr id="43" name="1-Left">
            <a:extLst>
              <a:ext uri="{FF2B5EF4-FFF2-40B4-BE49-F238E27FC236}">
                <a16:creationId xmlns:a16="http://schemas.microsoft.com/office/drawing/2014/main" id="{DCCFDCF8-6390-4927-927A-FBC6FD48A27B}"/>
              </a:ext>
            </a:extLst>
          </p:cNvPr>
          <p:cNvGrpSpPr/>
          <p:nvPr/>
        </p:nvGrpSpPr>
        <p:grpSpPr>
          <a:xfrm>
            <a:off x="4842703" y="1297082"/>
            <a:ext cx="268606" cy="270011"/>
            <a:chOff x="520700" y="1638300"/>
            <a:chExt cx="2337800" cy="2160000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E2A87B7C-83CB-4935-BE10-7D659EF29090}"/>
                </a:ext>
              </a:extLst>
            </p:cNvPr>
            <p:cNvSpPr/>
            <p:nvPr/>
          </p:nvSpPr>
          <p:spPr>
            <a:xfrm>
              <a:off x="698500" y="1638300"/>
              <a:ext cx="2160000" cy="21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46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7429CADD-788A-45EB-A72B-8ED71E349708}"/>
                </a:ext>
              </a:extLst>
            </p:cNvPr>
            <p:cNvSpPr/>
            <p:nvPr/>
          </p:nvSpPr>
          <p:spPr>
            <a:xfrm>
              <a:off x="778375" y="1718175"/>
              <a:ext cx="2000250" cy="20002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88BD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46"/>
            </a:p>
          </p:txBody>
        </p:sp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7ABAEF05-6443-4DEF-AFEC-B0AF4FD212D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700" y="1790700"/>
              <a:ext cx="2198374" cy="1962150"/>
            </a:xfrm>
            <a:prstGeom prst="rect">
              <a:avLst/>
            </a:prstGeom>
          </p:spPr>
        </p:pic>
      </p:grpSp>
      <p:grpSp>
        <p:nvGrpSpPr>
          <p:cNvPr id="53" name="1-Left">
            <a:extLst>
              <a:ext uri="{FF2B5EF4-FFF2-40B4-BE49-F238E27FC236}">
                <a16:creationId xmlns:a16="http://schemas.microsoft.com/office/drawing/2014/main" id="{94D2070E-783B-4E69-B868-4FBFBDDA3B82}"/>
              </a:ext>
            </a:extLst>
          </p:cNvPr>
          <p:cNvGrpSpPr/>
          <p:nvPr/>
        </p:nvGrpSpPr>
        <p:grpSpPr>
          <a:xfrm>
            <a:off x="5168758" y="1283073"/>
            <a:ext cx="248178" cy="296787"/>
            <a:chOff x="698500" y="1584674"/>
            <a:chExt cx="2160000" cy="2374202"/>
          </a:xfrm>
        </p:grpSpPr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64835CC2-FDB0-4548-ADE6-74D9DCCF400C}"/>
                </a:ext>
              </a:extLst>
            </p:cNvPr>
            <p:cNvSpPr/>
            <p:nvPr/>
          </p:nvSpPr>
          <p:spPr>
            <a:xfrm>
              <a:off x="698500" y="1638300"/>
              <a:ext cx="2160000" cy="21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46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C090C028-6562-437E-A47F-57A236A36C29}"/>
                </a:ext>
              </a:extLst>
            </p:cNvPr>
            <p:cNvSpPr/>
            <p:nvPr/>
          </p:nvSpPr>
          <p:spPr>
            <a:xfrm>
              <a:off x="778375" y="1718175"/>
              <a:ext cx="2000250" cy="20002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88BD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46"/>
            </a:p>
          </p:txBody>
        </p:sp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2DF46A0E-10C0-483B-B1EE-60654B04E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2422" y="1584674"/>
              <a:ext cx="717829" cy="2374202"/>
            </a:xfrm>
            <a:prstGeom prst="rect">
              <a:avLst/>
            </a:prstGeom>
          </p:spPr>
        </p:pic>
      </p:grpSp>
      <p:grpSp>
        <p:nvGrpSpPr>
          <p:cNvPr id="63" name="1-Left">
            <a:extLst>
              <a:ext uri="{FF2B5EF4-FFF2-40B4-BE49-F238E27FC236}">
                <a16:creationId xmlns:a16="http://schemas.microsoft.com/office/drawing/2014/main" id="{1AFD6AD2-FFFD-4CD3-A334-738B27FDF961}"/>
              </a:ext>
            </a:extLst>
          </p:cNvPr>
          <p:cNvGrpSpPr/>
          <p:nvPr/>
        </p:nvGrpSpPr>
        <p:grpSpPr>
          <a:xfrm>
            <a:off x="5467053" y="1291429"/>
            <a:ext cx="271287" cy="270011"/>
            <a:chOff x="667811" y="1638300"/>
            <a:chExt cx="2361139" cy="21600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8785F4DC-AD43-47CA-AB94-6BF0A16B5BAD}"/>
                </a:ext>
              </a:extLst>
            </p:cNvPr>
            <p:cNvSpPr/>
            <p:nvPr/>
          </p:nvSpPr>
          <p:spPr>
            <a:xfrm>
              <a:off x="698500" y="1638300"/>
              <a:ext cx="2160000" cy="216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46"/>
            </a:p>
          </p:txBody>
        </p: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380BF09D-20E1-422D-84F5-DF3E5B580835}"/>
                </a:ext>
              </a:extLst>
            </p:cNvPr>
            <p:cNvSpPr/>
            <p:nvPr/>
          </p:nvSpPr>
          <p:spPr>
            <a:xfrm>
              <a:off x="778375" y="1718175"/>
              <a:ext cx="2000250" cy="20002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88BD3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46"/>
            </a:p>
          </p:txBody>
        </p: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69C5BB15-513A-4C76-A3A6-DF154F8666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811" y="1683526"/>
              <a:ext cx="2361139" cy="2107424"/>
            </a:xfrm>
            <a:prstGeom prst="rect">
              <a:avLst/>
            </a:prstGeom>
          </p:spPr>
        </p:pic>
      </p:grpSp>
      <p:pic>
        <p:nvPicPr>
          <p:cNvPr id="67" name="Picture 4" descr="Row Of Houses Clipart clipart | House clipart, Illustration, House doodle">
            <a:extLst>
              <a:ext uri="{FF2B5EF4-FFF2-40B4-BE49-F238E27FC236}">
                <a16:creationId xmlns:a16="http://schemas.microsoft.com/office/drawing/2014/main" id="{E380F5DF-B65C-4E2D-8461-FE6053D10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108" y="977673"/>
            <a:ext cx="629491" cy="629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68B97B29-162F-4782-9FE4-53E4A6A20B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3736" y="6405757"/>
            <a:ext cx="624687" cy="48221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94FF173B-0512-4AF4-9818-59AB4D916F4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16846" y="6977691"/>
            <a:ext cx="644759" cy="48221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B0BEE2-63F5-4648-959F-65856161841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31262" y="637157"/>
            <a:ext cx="1489005" cy="103305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45A2107-C848-1619-BBC0-CDFB8FD37C31}"/>
              </a:ext>
            </a:extLst>
          </p:cNvPr>
          <p:cNvSpPr/>
          <p:nvPr/>
        </p:nvSpPr>
        <p:spPr>
          <a:xfrm>
            <a:off x="4766884" y="132053"/>
            <a:ext cx="1027521" cy="531817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Year 5</a:t>
            </a:r>
          </a:p>
          <a:p>
            <a:r>
              <a:rPr lang="en-GB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Spring 2</a:t>
            </a:r>
          </a:p>
        </p:txBody>
      </p:sp>
      <p:pic>
        <p:nvPicPr>
          <p:cNvPr id="16" name="Picture 2" descr="Logo">
            <a:extLst>
              <a:ext uri="{FF2B5EF4-FFF2-40B4-BE49-F238E27FC236}">
                <a16:creationId xmlns:a16="http://schemas.microsoft.com/office/drawing/2014/main" id="{A7F0A13C-053F-F04D-196E-2226CBE48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258" y="181409"/>
            <a:ext cx="437147" cy="44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F0C02C2-9D49-C073-B09B-19817B43CCBA}"/>
              </a:ext>
            </a:extLst>
          </p:cNvPr>
          <p:cNvSpPr txBox="1"/>
          <p:nvPr/>
        </p:nvSpPr>
        <p:spPr>
          <a:xfrm>
            <a:off x="167887" y="125333"/>
            <a:ext cx="450538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Sticky Knowledge : my town and shops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924D45E-E4BB-32A1-C144-98694D9F210A}"/>
              </a:ext>
            </a:extLst>
          </p:cNvPr>
          <p:cNvSpPr/>
          <p:nvPr/>
        </p:nvSpPr>
        <p:spPr>
          <a:xfrm>
            <a:off x="2818455" y="6377558"/>
            <a:ext cx="2916992" cy="1111813"/>
          </a:xfrm>
          <a:prstGeom prst="rect">
            <a:avLst/>
          </a:prstGeom>
          <a:noFill/>
          <a:ln w="127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92">
              <a:ln>
                <a:solidFill>
                  <a:schemeClr val="accent3"/>
                </a:solidFill>
              </a:ln>
              <a:noFill/>
            </a:endParaRPr>
          </a:p>
        </p:txBody>
      </p:sp>
      <p:pic>
        <p:nvPicPr>
          <p:cNvPr id="19" name="Picture 4">
            <a:extLst>
              <a:ext uri="{FF2B5EF4-FFF2-40B4-BE49-F238E27FC236}">
                <a16:creationId xmlns:a16="http://schemas.microsoft.com/office/drawing/2014/main" id="{F7585897-DC28-8F71-378A-79F00ED90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16" y="8090900"/>
            <a:ext cx="661682" cy="5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A705558-128B-B5F0-99C2-A83B437DFDF9}"/>
              </a:ext>
            </a:extLst>
          </p:cNvPr>
          <p:cNvSpPr txBox="1"/>
          <p:nvPr/>
        </p:nvSpPr>
        <p:spPr>
          <a:xfrm>
            <a:off x="1057606" y="8089909"/>
            <a:ext cx="20126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Le chocolat – chocolate</a:t>
            </a:r>
          </a:p>
          <a:p>
            <a:r>
              <a:rPr lang="en-GB" sz="1200" dirty="0"/>
              <a:t>Le lapin – the bunny</a:t>
            </a:r>
          </a:p>
          <a:p>
            <a:r>
              <a:rPr lang="en-GB" sz="1200" dirty="0"/>
              <a:t>Le poisson – the fish</a:t>
            </a:r>
          </a:p>
          <a:p>
            <a:r>
              <a:rPr lang="en-GB" sz="1200" dirty="0"/>
              <a:t>La cloche – the bell</a:t>
            </a:r>
          </a:p>
          <a:p>
            <a:r>
              <a:rPr lang="en-GB" sz="1200" dirty="0"/>
              <a:t>La tradition – tradition</a:t>
            </a:r>
          </a:p>
          <a:p>
            <a:r>
              <a:rPr lang="en-GB" sz="1200" dirty="0"/>
              <a:t>L’oeuf – the egg</a:t>
            </a:r>
          </a:p>
        </p:txBody>
      </p:sp>
      <p:pic>
        <p:nvPicPr>
          <p:cNvPr id="21" name="Picture 2" descr="LE BLOG DE MADAME BIRTWISTLE: Les Cloches Volantes">
            <a:extLst>
              <a:ext uri="{FF2B5EF4-FFF2-40B4-BE49-F238E27FC236}">
                <a16:creationId xmlns:a16="http://schemas.microsoft.com/office/drawing/2014/main" id="{A1FE5F00-4EA3-B0A6-CB50-089AECDB7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635" y="8091473"/>
            <a:ext cx="849339" cy="84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AD4F2EB-67CD-FC38-B092-278E489A54D3}"/>
              </a:ext>
            </a:extLst>
          </p:cNvPr>
          <p:cNvSpPr txBox="1"/>
          <p:nvPr/>
        </p:nvSpPr>
        <p:spPr>
          <a:xfrm>
            <a:off x="216993" y="7656436"/>
            <a:ext cx="2633709" cy="27699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Easter Traditions in France – Pâques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EEAE4B2-0FB6-ED5C-50AB-8310C57A6B50}"/>
              </a:ext>
            </a:extLst>
          </p:cNvPr>
          <p:cNvSpPr txBox="1"/>
          <p:nvPr/>
        </p:nvSpPr>
        <p:spPr>
          <a:xfrm>
            <a:off x="2850702" y="8127646"/>
            <a:ext cx="3429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Le panier – the basket</a:t>
            </a:r>
          </a:p>
          <a:p>
            <a:r>
              <a:rPr lang="en-GB" sz="1200" dirty="0"/>
              <a:t>Chocolat au lait – milk chocolate</a:t>
            </a:r>
          </a:p>
          <a:p>
            <a:r>
              <a:rPr lang="en-GB" sz="1200" dirty="0"/>
              <a:t>Chocolat blanc – white chocolate</a:t>
            </a:r>
          </a:p>
          <a:p>
            <a:r>
              <a:rPr lang="en-GB" sz="1200" dirty="0"/>
              <a:t>Chocolat noir – dark chocolate</a:t>
            </a:r>
          </a:p>
          <a:p>
            <a:r>
              <a:rPr lang="en-GB" sz="1200" dirty="0"/>
              <a:t>la châsse aux oeufs – Easter eggs hunt</a:t>
            </a:r>
          </a:p>
          <a:p>
            <a:r>
              <a:rPr lang="en-GB" sz="1200" dirty="0"/>
              <a:t>Les oeufs en chocolat – chocolate eggs</a:t>
            </a:r>
          </a:p>
        </p:txBody>
      </p:sp>
      <p:pic>
        <p:nvPicPr>
          <p:cNvPr id="24" name="Picture 4" descr="Poisson d'avril - Bricolage et activité ...">
            <a:extLst>
              <a:ext uri="{FF2B5EF4-FFF2-40B4-BE49-F238E27FC236}">
                <a16:creationId xmlns:a16="http://schemas.microsoft.com/office/drawing/2014/main" id="{E7DDCEE0-55A1-77D9-E1A9-3880A859D5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900" y="7075157"/>
            <a:ext cx="1835328" cy="810646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BA4FFB47-F0A0-CCCD-770B-AD0D3AC7A238}"/>
              </a:ext>
            </a:extLst>
          </p:cNvPr>
          <p:cNvSpPr/>
          <p:nvPr/>
        </p:nvSpPr>
        <p:spPr>
          <a:xfrm>
            <a:off x="216993" y="8043898"/>
            <a:ext cx="5617129" cy="1321814"/>
          </a:xfrm>
          <a:prstGeom prst="rect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6" descr="Poule garnie / chocolat au lait ...">
            <a:extLst>
              <a:ext uri="{FF2B5EF4-FFF2-40B4-BE49-F238E27FC236}">
                <a16:creationId xmlns:a16="http://schemas.microsoft.com/office/drawing/2014/main" id="{9D047569-2525-5522-43F6-1233A6E16F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90" y="8707127"/>
            <a:ext cx="591884" cy="591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14A5463-3488-F25B-A577-D077A170E106}"/>
              </a:ext>
            </a:extLst>
          </p:cNvPr>
          <p:cNvCxnSpPr/>
          <p:nvPr/>
        </p:nvCxnSpPr>
        <p:spPr>
          <a:xfrm>
            <a:off x="2762294" y="8127646"/>
            <a:ext cx="0" cy="1171365"/>
          </a:xfrm>
          <a:prstGeom prst="line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>
            <a:extLst>
              <a:ext uri="{FF2B5EF4-FFF2-40B4-BE49-F238E27FC236}">
                <a16:creationId xmlns:a16="http://schemas.microsoft.com/office/drawing/2014/main" id="{338DD8FF-2514-B884-BE56-3DA564F41A53}"/>
              </a:ext>
            </a:extLst>
          </p:cNvPr>
          <p:cNvSpPr/>
          <p:nvPr/>
        </p:nvSpPr>
        <p:spPr>
          <a:xfrm>
            <a:off x="3782017" y="7535722"/>
            <a:ext cx="607800" cy="30510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" dirty="0">
                <a:solidFill>
                  <a:schemeClr val="tx1"/>
                </a:solidFill>
              </a:rPr>
              <a:t>1</a:t>
            </a:r>
            <a:r>
              <a:rPr lang="en-GB" sz="600" baseline="30000" dirty="0">
                <a:solidFill>
                  <a:schemeClr val="tx1"/>
                </a:solidFill>
              </a:rPr>
              <a:t>st</a:t>
            </a:r>
            <a:r>
              <a:rPr lang="en-GB" sz="600" dirty="0">
                <a:solidFill>
                  <a:schemeClr val="tx1"/>
                </a:solidFill>
              </a:rPr>
              <a:t> of</a:t>
            </a:r>
          </a:p>
          <a:p>
            <a:pPr algn="ctr"/>
            <a:r>
              <a:rPr lang="en-GB" sz="600" dirty="0">
                <a:solidFill>
                  <a:schemeClr val="tx1"/>
                </a:solidFill>
              </a:rPr>
              <a:t> April in France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0E2FA57-C172-4C35-5195-C4DCDCE6AC4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330170" y="6441669"/>
            <a:ext cx="624688" cy="44406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6E8B5428-8731-FE88-743F-23FFD5E6D38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962737" y="6428816"/>
            <a:ext cx="689304" cy="45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454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  <p:bldP spid="36" grpId="0" animBg="1"/>
      <p:bldP spid="3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6141</TotalTime>
  <Words>447</Words>
  <Application>Microsoft Office PowerPoint</Application>
  <PresentationFormat>A4 Paper (210x297 mm)</PresentationFormat>
  <Paragraphs>91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raby</dc:creator>
  <cp:lastModifiedBy>sophie raby</cp:lastModifiedBy>
  <cp:revision>29</cp:revision>
  <cp:lastPrinted>2024-02-21T21:06:30Z</cp:lastPrinted>
  <dcterms:created xsi:type="dcterms:W3CDTF">2023-01-04T21:40:51Z</dcterms:created>
  <dcterms:modified xsi:type="dcterms:W3CDTF">2025-02-20T10:15:43Z</dcterms:modified>
</cp:coreProperties>
</file>